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Fredoka" charset="1" panose="02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slides/slide18.xml" Type="http://schemas.openxmlformats.org/officeDocument/2006/relationships/slide"/><Relationship Id="rId31" Target="slides/slide19.xml" Type="http://schemas.openxmlformats.org/officeDocument/2006/relationships/slide"/><Relationship Id="rId32" Target="slides/slide20.xml" Type="http://schemas.openxmlformats.org/officeDocument/2006/relationships/slide"/><Relationship Id="rId33" Target="slides/slide21.xml" Type="http://schemas.openxmlformats.org/officeDocument/2006/relationships/slide"/><Relationship Id="rId34" Target="slides/slide22.xml" Type="http://schemas.openxmlformats.org/officeDocument/2006/relationships/slide"/><Relationship Id="rId35" Target="slides/slide23.xml" Type="http://schemas.openxmlformats.org/officeDocument/2006/relationships/slide"/><Relationship Id="rId36" Target="slides/slide2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https://colab.research.google.com/drive/1l9KW6FdpACnfLzqDRgKFO4At4GOVSAk-?usp=sharing"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kaggle.com/datasets/zedekiaobuya/housingdatacsv/data" TargetMode="External" Type="http://schemas.openxmlformats.org/officeDocument/2006/relationships/hyperlink"/><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7256517" y="2809112"/>
            <a:ext cx="11031483" cy="7477888"/>
          </a:xfrm>
          <a:custGeom>
            <a:avLst/>
            <a:gdLst/>
            <a:ahLst/>
            <a:cxnLst/>
            <a:rect r="r" b="b" t="t" l="l"/>
            <a:pathLst>
              <a:path h="7477888" w="11031483">
                <a:moveTo>
                  <a:pt x="0" y="0"/>
                </a:moveTo>
                <a:lnTo>
                  <a:pt x="11031483" y="0"/>
                </a:lnTo>
                <a:lnTo>
                  <a:pt x="11031483" y="7477888"/>
                </a:lnTo>
                <a:lnTo>
                  <a:pt x="0" y="7477888"/>
                </a:lnTo>
                <a:lnTo>
                  <a:pt x="0" y="0"/>
                </a:lnTo>
                <a:close/>
              </a:path>
            </a:pathLst>
          </a:custGeom>
          <a:blipFill>
            <a:blip r:embed="rId2"/>
            <a:stretch>
              <a:fillRect l="-17310" t="-6757" r="-121" b="-8661"/>
            </a:stretch>
          </a:blipFill>
        </p:spPr>
      </p:sp>
      <p:sp>
        <p:nvSpPr>
          <p:cNvPr name="TextBox 3" id="3"/>
          <p:cNvSpPr txBox="true"/>
          <p:nvPr/>
        </p:nvSpPr>
        <p:spPr>
          <a:xfrm rot="0">
            <a:off x="1298412" y="990600"/>
            <a:ext cx="5413378" cy="372745"/>
          </a:xfrm>
          <a:prstGeom prst="rect">
            <a:avLst/>
          </a:prstGeom>
        </p:spPr>
        <p:txBody>
          <a:bodyPr anchor="t" rtlCol="false" tIns="0" lIns="0" bIns="0" rIns="0">
            <a:spAutoFit/>
          </a:bodyPr>
          <a:lstStyle/>
          <a:p>
            <a:pPr>
              <a:lnSpc>
                <a:spcPts val="3079"/>
              </a:lnSpc>
            </a:pPr>
            <a:r>
              <a:rPr lang="en-US" sz="2200">
                <a:solidFill>
                  <a:srgbClr val="191919"/>
                </a:solidFill>
                <a:latin typeface="Fredoka Light"/>
              </a:rPr>
              <a:t>kelompok 10</a:t>
            </a:r>
          </a:p>
        </p:txBody>
      </p:sp>
      <p:grpSp>
        <p:nvGrpSpPr>
          <p:cNvPr name="Group 4" id="4"/>
          <p:cNvGrpSpPr/>
          <p:nvPr/>
        </p:nvGrpSpPr>
        <p:grpSpPr>
          <a:xfrm rot="0">
            <a:off x="1298412" y="2158052"/>
            <a:ext cx="6579032" cy="4137241"/>
            <a:chOff x="0" y="0"/>
            <a:chExt cx="8772042" cy="5516322"/>
          </a:xfrm>
        </p:grpSpPr>
        <p:sp>
          <p:nvSpPr>
            <p:cNvPr name="TextBox 5" id="5"/>
            <p:cNvSpPr txBox="true"/>
            <p:nvPr/>
          </p:nvSpPr>
          <p:spPr>
            <a:xfrm rot="0">
              <a:off x="0" y="523029"/>
              <a:ext cx="8772042" cy="3526367"/>
            </a:xfrm>
            <a:prstGeom prst="rect">
              <a:avLst/>
            </a:prstGeom>
          </p:spPr>
          <p:txBody>
            <a:bodyPr anchor="t" rtlCol="false" tIns="0" lIns="0" bIns="0" rIns="0">
              <a:spAutoFit/>
            </a:bodyPr>
            <a:lstStyle/>
            <a:p>
              <a:pPr>
                <a:lnSpc>
                  <a:spcPts val="10000"/>
                </a:lnSpc>
              </a:pPr>
              <a:r>
                <a:rPr lang="en-US" sz="10000">
                  <a:solidFill>
                    <a:srgbClr val="191919"/>
                  </a:solidFill>
                  <a:latin typeface="Fredoka Bold"/>
                </a:rPr>
                <a:t>FINAL PROJECT</a:t>
              </a:r>
            </a:p>
          </p:txBody>
        </p:sp>
        <p:sp>
          <p:nvSpPr>
            <p:cNvPr name="TextBox 6" id="6"/>
            <p:cNvSpPr txBox="true"/>
            <p:nvPr/>
          </p:nvSpPr>
          <p:spPr>
            <a:xfrm rot="0">
              <a:off x="0" y="4625417"/>
              <a:ext cx="8772042" cy="890905"/>
            </a:xfrm>
            <a:prstGeom prst="rect">
              <a:avLst/>
            </a:prstGeom>
          </p:spPr>
          <p:txBody>
            <a:bodyPr anchor="t" rtlCol="false" tIns="0" lIns="0" bIns="0" rIns="0">
              <a:spAutoFit/>
            </a:bodyPr>
            <a:lstStyle/>
            <a:p>
              <a:pPr>
                <a:lnSpc>
                  <a:spcPts val="5460"/>
                </a:lnSpc>
              </a:pPr>
              <a:r>
                <a:rPr lang="en-US" sz="4200">
                  <a:solidFill>
                    <a:srgbClr val="191919"/>
                  </a:solidFill>
                  <a:latin typeface="Fredoka"/>
                </a:rPr>
                <a:t>date : 22/12/2023</a:t>
              </a:r>
            </a:p>
          </p:txBody>
        </p:sp>
        <p:sp>
          <p:nvSpPr>
            <p:cNvPr name="AutoShape 7" id="7"/>
            <p:cNvSpPr/>
            <p:nvPr/>
          </p:nvSpPr>
          <p:spPr>
            <a:xfrm>
              <a:off x="0" y="50800"/>
              <a:ext cx="561716" cy="0"/>
            </a:xfrm>
            <a:prstGeom prst="line">
              <a:avLst/>
            </a:prstGeom>
            <a:ln cap="flat" w="101600">
              <a:solidFill>
                <a:srgbClr val="5A60F1"/>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18057" y="990600"/>
            <a:ext cx="421287" cy="0"/>
          </a:xfrm>
          <a:prstGeom prst="line">
            <a:avLst/>
          </a:prstGeom>
          <a:ln cap="flat" w="76200">
            <a:solidFill>
              <a:srgbClr val="5A60F1"/>
            </a:solidFill>
            <a:prstDash val="solid"/>
            <a:headEnd type="none" len="sm" w="sm"/>
            <a:tailEnd type="none" len="sm" w="sm"/>
          </a:ln>
        </p:spPr>
      </p:sp>
      <p:sp>
        <p:nvSpPr>
          <p:cNvPr name="AutoShape 3" id="3"/>
          <p:cNvSpPr/>
          <p:nvPr/>
        </p:nvSpPr>
        <p:spPr>
          <a:xfrm>
            <a:off x="17048657" y="1028700"/>
            <a:ext cx="421287" cy="0"/>
          </a:xfrm>
          <a:prstGeom prst="line">
            <a:avLst/>
          </a:prstGeom>
          <a:ln cap="flat" w="76200">
            <a:solidFill>
              <a:srgbClr val="5A60F1"/>
            </a:solidFill>
            <a:prstDash val="solid"/>
            <a:headEnd type="none" len="sm" w="sm"/>
            <a:tailEnd type="none" len="sm" w="sm"/>
          </a:ln>
        </p:spPr>
      </p:sp>
      <p:sp>
        <p:nvSpPr>
          <p:cNvPr name="Freeform 4" id="4"/>
          <p:cNvSpPr/>
          <p:nvPr/>
        </p:nvSpPr>
        <p:spPr>
          <a:xfrm flipH="false" flipV="false" rot="0">
            <a:off x="317081" y="2104003"/>
            <a:ext cx="5835174" cy="5683047"/>
          </a:xfrm>
          <a:custGeom>
            <a:avLst/>
            <a:gdLst/>
            <a:ahLst/>
            <a:cxnLst/>
            <a:rect r="r" b="b" t="t" l="l"/>
            <a:pathLst>
              <a:path h="5683047" w="5835174">
                <a:moveTo>
                  <a:pt x="0" y="0"/>
                </a:moveTo>
                <a:lnTo>
                  <a:pt x="5835174" y="0"/>
                </a:lnTo>
                <a:lnTo>
                  <a:pt x="5835174" y="5683047"/>
                </a:lnTo>
                <a:lnTo>
                  <a:pt x="0" y="5683047"/>
                </a:lnTo>
                <a:lnTo>
                  <a:pt x="0" y="0"/>
                </a:lnTo>
                <a:close/>
              </a:path>
            </a:pathLst>
          </a:custGeom>
          <a:blipFill>
            <a:blip r:embed="rId2"/>
            <a:stretch>
              <a:fillRect l="0" t="0" r="0" b="0"/>
            </a:stretch>
          </a:blipFill>
        </p:spPr>
      </p:sp>
      <p:sp>
        <p:nvSpPr>
          <p:cNvPr name="Freeform 5" id="5"/>
          <p:cNvSpPr/>
          <p:nvPr/>
        </p:nvSpPr>
        <p:spPr>
          <a:xfrm flipH="false" flipV="false" rot="0">
            <a:off x="12316339" y="2132470"/>
            <a:ext cx="5654580" cy="5654580"/>
          </a:xfrm>
          <a:custGeom>
            <a:avLst/>
            <a:gdLst/>
            <a:ahLst/>
            <a:cxnLst/>
            <a:rect r="r" b="b" t="t" l="l"/>
            <a:pathLst>
              <a:path h="5654580" w="5654580">
                <a:moveTo>
                  <a:pt x="0" y="0"/>
                </a:moveTo>
                <a:lnTo>
                  <a:pt x="5654580" y="0"/>
                </a:lnTo>
                <a:lnTo>
                  <a:pt x="5654580" y="5654580"/>
                </a:lnTo>
                <a:lnTo>
                  <a:pt x="0" y="5654580"/>
                </a:lnTo>
                <a:lnTo>
                  <a:pt x="0" y="0"/>
                </a:lnTo>
                <a:close/>
              </a:path>
            </a:pathLst>
          </a:custGeom>
          <a:blipFill>
            <a:blip r:embed="rId3"/>
            <a:stretch>
              <a:fillRect l="0" t="0" r="0" b="0"/>
            </a:stretch>
          </a:blipFill>
        </p:spPr>
      </p:sp>
      <p:sp>
        <p:nvSpPr>
          <p:cNvPr name="Freeform 6" id="6"/>
          <p:cNvSpPr/>
          <p:nvPr/>
        </p:nvSpPr>
        <p:spPr>
          <a:xfrm flipH="false" flipV="false" rot="0">
            <a:off x="6417190" y="2132470"/>
            <a:ext cx="5632449" cy="5654580"/>
          </a:xfrm>
          <a:custGeom>
            <a:avLst/>
            <a:gdLst/>
            <a:ahLst/>
            <a:cxnLst/>
            <a:rect r="r" b="b" t="t" l="l"/>
            <a:pathLst>
              <a:path h="5654580" w="5632449">
                <a:moveTo>
                  <a:pt x="0" y="0"/>
                </a:moveTo>
                <a:lnTo>
                  <a:pt x="5632449" y="0"/>
                </a:lnTo>
                <a:lnTo>
                  <a:pt x="5632449" y="5654580"/>
                </a:lnTo>
                <a:lnTo>
                  <a:pt x="0" y="5654580"/>
                </a:lnTo>
                <a:lnTo>
                  <a:pt x="0" y="0"/>
                </a:lnTo>
                <a:close/>
              </a:path>
            </a:pathLst>
          </a:custGeom>
          <a:blipFill>
            <a:blip r:embed="rId4"/>
            <a:stretch>
              <a:fillRect l="0" t="0" r="0" b="0"/>
            </a:stretch>
          </a:blipFill>
        </p:spPr>
      </p:sp>
      <p:sp>
        <p:nvSpPr>
          <p:cNvPr name="TextBox 7" id="7"/>
          <p:cNvSpPr txBox="true"/>
          <p:nvPr/>
        </p:nvSpPr>
        <p:spPr>
          <a:xfrm rot="0">
            <a:off x="5057268" y="788060"/>
            <a:ext cx="8173464" cy="471756"/>
          </a:xfrm>
          <a:prstGeom prst="rect">
            <a:avLst/>
          </a:prstGeom>
        </p:spPr>
        <p:txBody>
          <a:bodyPr anchor="t" rtlCol="false" tIns="0" lIns="0" bIns="0" rIns="0">
            <a:spAutoFit/>
          </a:bodyPr>
          <a:lstStyle/>
          <a:p>
            <a:pPr algn="ctr">
              <a:lnSpc>
                <a:spcPts val="3573"/>
              </a:lnSpc>
            </a:pPr>
            <a:r>
              <a:rPr lang="en-US" sz="3573">
                <a:solidFill>
                  <a:srgbClr val="191919"/>
                </a:solidFill>
                <a:latin typeface="Fredoka"/>
              </a:rPr>
              <a:t>Data Insights Through Exploration</a:t>
            </a:r>
          </a:p>
        </p:txBody>
      </p:sp>
      <p:sp>
        <p:nvSpPr>
          <p:cNvPr name="TextBox 8" id="8"/>
          <p:cNvSpPr txBox="true"/>
          <p:nvPr/>
        </p:nvSpPr>
        <p:spPr>
          <a:xfrm rot="0">
            <a:off x="818057" y="7926728"/>
            <a:ext cx="4802866" cy="422231"/>
          </a:xfrm>
          <a:prstGeom prst="rect">
            <a:avLst/>
          </a:prstGeom>
        </p:spPr>
        <p:txBody>
          <a:bodyPr anchor="t" rtlCol="false" tIns="0" lIns="0" bIns="0" rIns="0">
            <a:spAutoFit/>
          </a:bodyPr>
          <a:lstStyle/>
          <a:p>
            <a:pPr algn="just">
              <a:lnSpc>
                <a:spcPts val="3499"/>
              </a:lnSpc>
            </a:pPr>
            <a:r>
              <a:rPr lang="en-US" sz="2499">
                <a:solidFill>
                  <a:srgbClr val="191919"/>
                </a:solidFill>
                <a:latin typeface="Montserrat Classic"/>
              </a:rPr>
              <a:t>rumah dengan 5 TAX tertinggi</a:t>
            </a:r>
          </a:p>
        </p:txBody>
      </p:sp>
      <p:sp>
        <p:nvSpPr>
          <p:cNvPr name="TextBox 9" id="9"/>
          <p:cNvSpPr txBox="true"/>
          <p:nvPr/>
        </p:nvSpPr>
        <p:spPr>
          <a:xfrm rot="0">
            <a:off x="6719478" y="8114031"/>
            <a:ext cx="4802866" cy="860337"/>
          </a:xfrm>
          <a:prstGeom prst="rect">
            <a:avLst/>
          </a:prstGeom>
        </p:spPr>
        <p:txBody>
          <a:bodyPr anchor="t" rtlCol="false" tIns="0" lIns="0" bIns="0" rIns="0">
            <a:spAutoFit/>
          </a:bodyPr>
          <a:lstStyle/>
          <a:p>
            <a:pPr algn="just">
              <a:lnSpc>
                <a:spcPts val="3499"/>
              </a:lnSpc>
            </a:pPr>
            <a:r>
              <a:rPr lang="en-US" sz="2499">
                <a:solidFill>
                  <a:srgbClr val="191919"/>
                </a:solidFill>
                <a:latin typeface="Montserrat Classic"/>
              </a:rPr>
              <a:t>frekuensi umur pemilik rumah </a:t>
            </a:r>
          </a:p>
        </p:txBody>
      </p:sp>
      <p:sp>
        <p:nvSpPr>
          <p:cNvPr name="TextBox 10" id="10"/>
          <p:cNvSpPr txBox="true"/>
          <p:nvPr/>
        </p:nvSpPr>
        <p:spPr>
          <a:xfrm rot="0">
            <a:off x="12742196" y="8114031"/>
            <a:ext cx="4802866" cy="422231"/>
          </a:xfrm>
          <a:prstGeom prst="rect">
            <a:avLst/>
          </a:prstGeom>
        </p:spPr>
        <p:txBody>
          <a:bodyPr anchor="t" rtlCol="false" tIns="0" lIns="0" bIns="0" rIns="0">
            <a:spAutoFit/>
          </a:bodyPr>
          <a:lstStyle/>
          <a:p>
            <a:pPr algn="just">
              <a:lnSpc>
                <a:spcPts val="3499"/>
              </a:lnSpc>
            </a:pPr>
            <a:r>
              <a:rPr lang="en-US" sz="2499">
                <a:solidFill>
                  <a:srgbClr val="191919"/>
                </a:solidFill>
                <a:latin typeface="Montserrat Classic"/>
              </a:rPr>
              <a:t>frekuensi tingkat kriminalitas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18057" y="990600"/>
            <a:ext cx="421287" cy="0"/>
          </a:xfrm>
          <a:prstGeom prst="line">
            <a:avLst/>
          </a:prstGeom>
          <a:ln cap="flat" w="76200">
            <a:solidFill>
              <a:srgbClr val="5A60F1"/>
            </a:solidFill>
            <a:prstDash val="solid"/>
            <a:headEnd type="none" len="sm" w="sm"/>
            <a:tailEnd type="none" len="sm" w="sm"/>
          </a:ln>
        </p:spPr>
      </p:sp>
      <p:sp>
        <p:nvSpPr>
          <p:cNvPr name="AutoShape 3" id="3"/>
          <p:cNvSpPr/>
          <p:nvPr/>
        </p:nvSpPr>
        <p:spPr>
          <a:xfrm>
            <a:off x="17048657" y="1028700"/>
            <a:ext cx="421287" cy="0"/>
          </a:xfrm>
          <a:prstGeom prst="line">
            <a:avLst/>
          </a:prstGeom>
          <a:ln cap="flat" w="76200">
            <a:solidFill>
              <a:srgbClr val="5A60F1"/>
            </a:solidFill>
            <a:prstDash val="solid"/>
            <a:headEnd type="none" len="sm" w="sm"/>
            <a:tailEnd type="none" len="sm" w="sm"/>
          </a:ln>
        </p:spPr>
      </p:sp>
      <p:sp>
        <p:nvSpPr>
          <p:cNvPr name="Freeform 4" id="4"/>
          <p:cNvSpPr/>
          <p:nvPr/>
        </p:nvSpPr>
        <p:spPr>
          <a:xfrm flipH="false" flipV="false" rot="0">
            <a:off x="10667906" y="2213846"/>
            <a:ext cx="5841570" cy="5859309"/>
          </a:xfrm>
          <a:custGeom>
            <a:avLst/>
            <a:gdLst/>
            <a:ahLst/>
            <a:cxnLst/>
            <a:rect r="r" b="b" t="t" l="l"/>
            <a:pathLst>
              <a:path h="5859309" w="5841570">
                <a:moveTo>
                  <a:pt x="0" y="0"/>
                </a:moveTo>
                <a:lnTo>
                  <a:pt x="5841570" y="0"/>
                </a:lnTo>
                <a:lnTo>
                  <a:pt x="5841570" y="5859308"/>
                </a:lnTo>
                <a:lnTo>
                  <a:pt x="0" y="5859308"/>
                </a:lnTo>
                <a:lnTo>
                  <a:pt x="0" y="0"/>
                </a:lnTo>
                <a:close/>
              </a:path>
            </a:pathLst>
          </a:custGeom>
          <a:blipFill>
            <a:blip r:embed="rId2"/>
            <a:stretch>
              <a:fillRect l="-548" t="0" r="-548" b="0"/>
            </a:stretch>
          </a:blipFill>
        </p:spPr>
      </p:sp>
      <p:sp>
        <p:nvSpPr>
          <p:cNvPr name="Freeform 5" id="5"/>
          <p:cNvSpPr/>
          <p:nvPr/>
        </p:nvSpPr>
        <p:spPr>
          <a:xfrm flipH="false" flipV="false" rot="0">
            <a:off x="1849994" y="2213846"/>
            <a:ext cx="5764228" cy="5859309"/>
          </a:xfrm>
          <a:custGeom>
            <a:avLst/>
            <a:gdLst/>
            <a:ahLst/>
            <a:cxnLst/>
            <a:rect r="r" b="b" t="t" l="l"/>
            <a:pathLst>
              <a:path h="5859309" w="5764228">
                <a:moveTo>
                  <a:pt x="0" y="0"/>
                </a:moveTo>
                <a:lnTo>
                  <a:pt x="5764228" y="0"/>
                </a:lnTo>
                <a:lnTo>
                  <a:pt x="5764228" y="5859308"/>
                </a:lnTo>
                <a:lnTo>
                  <a:pt x="0" y="5859308"/>
                </a:lnTo>
                <a:lnTo>
                  <a:pt x="0" y="0"/>
                </a:lnTo>
                <a:close/>
              </a:path>
            </a:pathLst>
          </a:custGeom>
          <a:blipFill>
            <a:blip r:embed="rId3"/>
            <a:stretch>
              <a:fillRect l="0" t="0" r="0" b="0"/>
            </a:stretch>
          </a:blipFill>
        </p:spPr>
      </p:sp>
      <p:sp>
        <p:nvSpPr>
          <p:cNvPr name="TextBox 6" id="6"/>
          <p:cNvSpPr txBox="true"/>
          <p:nvPr/>
        </p:nvSpPr>
        <p:spPr>
          <a:xfrm rot="0">
            <a:off x="5057268" y="826160"/>
            <a:ext cx="8173464" cy="471756"/>
          </a:xfrm>
          <a:prstGeom prst="rect">
            <a:avLst/>
          </a:prstGeom>
        </p:spPr>
        <p:txBody>
          <a:bodyPr anchor="t" rtlCol="false" tIns="0" lIns="0" bIns="0" rIns="0">
            <a:spAutoFit/>
          </a:bodyPr>
          <a:lstStyle/>
          <a:p>
            <a:pPr algn="ctr">
              <a:lnSpc>
                <a:spcPts val="3573"/>
              </a:lnSpc>
            </a:pPr>
            <a:r>
              <a:rPr lang="en-US" sz="3573">
                <a:solidFill>
                  <a:srgbClr val="191919"/>
                </a:solidFill>
                <a:latin typeface="Fredoka"/>
              </a:rPr>
              <a:t>Data Insights Through Exploration</a:t>
            </a:r>
          </a:p>
        </p:txBody>
      </p:sp>
      <p:sp>
        <p:nvSpPr>
          <p:cNvPr name="Freeform 7" id="7"/>
          <p:cNvSpPr/>
          <p:nvPr/>
        </p:nvSpPr>
        <p:spPr>
          <a:xfrm flipH="false" flipV="false" rot="0">
            <a:off x="1849994" y="8329936"/>
            <a:ext cx="5524789" cy="350319"/>
          </a:xfrm>
          <a:custGeom>
            <a:avLst/>
            <a:gdLst/>
            <a:ahLst/>
            <a:cxnLst/>
            <a:rect r="r" b="b" t="t" l="l"/>
            <a:pathLst>
              <a:path h="350319" w="5524789">
                <a:moveTo>
                  <a:pt x="0" y="0"/>
                </a:moveTo>
                <a:lnTo>
                  <a:pt x="5524788" y="0"/>
                </a:lnTo>
                <a:lnTo>
                  <a:pt x="5524788" y="350319"/>
                </a:lnTo>
                <a:lnTo>
                  <a:pt x="0" y="350319"/>
                </a:lnTo>
                <a:lnTo>
                  <a:pt x="0" y="0"/>
                </a:lnTo>
                <a:close/>
              </a:path>
            </a:pathLst>
          </a:custGeom>
          <a:blipFill>
            <a:blip r:embed="rId4"/>
            <a:stretch>
              <a:fillRect l="0" t="-94509" r="0" b="-1279509"/>
            </a:stretch>
          </a:blipFill>
        </p:spPr>
      </p:sp>
      <p:sp>
        <p:nvSpPr>
          <p:cNvPr name="Freeform 8" id="8"/>
          <p:cNvSpPr/>
          <p:nvPr/>
        </p:nvSpPr>
        <p:spPr>
          <a:xfrm flipH="false" flipV="false" rot="0">
            <a:off x="10667906" y="8329936"/>
            <a:ext cx="5524789" cy="341109"/>
          </a:xfrm>
          <a:custGeom>
            <a:avLst/>
            <a:gdLst/>
            <a:ahLst/>
            <a:cxnLst/>
            <a:rect r="r" b="b" t="t" l="l"/>
            <a:pathLst>
              <a:path h="341109" w="5524789">
                <a:moveTo>
                  <a:pt x="0" y="0"/>
                </a:moveTo>
                <a:lnTo>
                  <a:pt x="5524789" y="0"/>
                </a:lnTo>
                <a:lnTo>
                  <a:pt x="5524789" y="341109"/>
                </a:lnTo>
                <a:lnTo>
                  <a:pt x="0" y="341109"/>
                </a:lnTo>
                <a:lnTo>
                  <a:pt x="0" y="0"/>
                </a:lnTo>
                <a:close/>
              </a:path>
            </a:pathLst>
          </a:custGeom>
          <a:blipFill>
            <a:blip r:embed="rId4"/>
            <a:stretch>
              <a:fillRect l="0" t="-316281" r="0" b="-1097535"/>
            </a:stretch>
          </a:blipFill>
        </p:spPr>
      </p:sp>
      <p:sp>
        <p:nvSpPr>
          <p:cNvPr name="Freeform 9" id="9"/>
          <p:cNvSpPr/>
          <p:nvPr/>
        </p:nvSpPr>
        <p:spPr>
          <a:xfrm flipH="false" flipV="false" rot="0">
            <a:off x="1849994" y="8937430"/>
            <a:ext cx="5524789" cy="350319"/>
          </a:xfrm>
          <a:custGeom>
            <a:avLst/>
            <a:gdLst/>
            <a:ahLst/>
            <a:cxnLst/>
            <a:rect r="r" b="b" t="t" l="l"/>
            <a:pathLst>
              <a:path h="350319" w="5524789">
                <a:moveTo>
                  <a:pt x="0" y="0"/>
                </a:moveTo>
                <a:lnTo>
                  <a:pt x="5524788" y="0"/>
                </a:lnTo>
                <a:lnTo>
                  <a:pt x="5524788" y="350319"/>
                </a:lnTo>
                <a:lnTo>
                  <a:pt x="0" y="350319"/>
                </a:lnTo>
                <a:lnTo>
                  <a:pt x="0" y="0"/>
                </a:lnTo>
                <a:close/>
              </a:path>
            </a:pathLst>
          </a:custGeom>
          <a:blipFill>
            <a:blip r:embed="rId4"/>
            <a:stretch>
              <a:fillRect l="0" t="-1374018" r="0" b="0"/>
            </a:stretch>
          </a:blipFill>
        </p:spPr>
      </p:sp>
      <p:sp>
        <p:nvSpPr>
          <p:cNvPr name="Freeform 10" id="10"/>
          <p:cNvSpPr/>
          <p:nvPr/>
        </p:nvSpPr>
        <p:spPr>
          <a:xfrm flipH="false" flipV="false" rot="0">
            <a:off x="10667906" y="8857045"/>
            <a:ext cx="5524789" cy="401255"/>
          </a:xfrm>
          <a:custGeom>
            <a:avLst/>
            <a:gdLst/>
            <a:ahLst/>
            <a:cxnLst/>
            <a:rect r="r" b="b" t="t" l="l"/>
            <a:pathLst>
              <a:path h="401255" w="5524789">
                <a:moveTo>
                  <a:pt x="0" y="0"/>
                </a:moveTo>
                <a:lnTo>
                  <a:pt x="5524789" y="0"/>
                </a:lnTo>
                <a:lnTo>
                  <a:pt x="5524789" y="401255"/>
                </a:lnTo>
                <a:lnTo>
                  <a:pt x="0" y="401255"/>
                </a:lnTo>
                <a:lnTo>
                  <a:pt x="0" y="0"/>
                </a:lnTo>
                <a:close/>
              </a:path>
            </a:pathLst>
          </a:custGeom>
          <a:blipFill>
            <a:blip r:embed="rId4"/>
            <a:stretch>
              <a:fillRect l="0" t="-450642" r="0" b="-73626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1028700" y="831518"/>
            <a:ext cx="421287" cy="0"/>
          </a:xfrm>
          <a:prstGeom prst="line">
            <a:avLst/>
          </a:prstGeom>
          <a:ln cap="flat" w="76200">
            <a:solidFill>
              <a:srgbClr val="5A60F1"/>
            </a:solidFill>
            <a:prstDash val="solid"/>
            <a:headEnd type="none" len="sm" w="sm"/>
            <a:tailEnd type="none" len="sm" w="sm"/>
          </a:ln>
        </p:spPr>
      </p:sp>
      <p:sp>
        <p:nvSpPr>
          <p:cNvPr name="AutoShape 3" id="3"/>
          <p:cNvSpPr/>
          <p:nvPr/>
        </p:nvSpPr>
        <p:spPr>
          <a:xfrm>
            <a:off x="17048657" y="793418"/>
            <a:ext cx="421287" cy="0"/>
          </a:xfrm>
          <a:prstGeom prst="line">
            <a:avLst/>
          </a:prstGeom>
          <a:ln cap="flat" w="76200">
            <a:solidFill>
              <a:srgbClr val="5A60F1"/>
            </a:solidFill>
            <a:prstDash val="solid"/>
            <a:headEnd type="none" len="sm" w="sm"/>
            <a:tailEnd type="none" len="sm" w="sm"/>
          </a:ln>
        </p:spPr>
      </p:sp>
      <p:sp>
        <p:nvSpPr>
          <p:cNvPr name="Freeform 4" id="4"/>
          <p:cNvSpPr/>
          <p:nvPr/>
        </p:nvSpPr>
        <p:spPr>
          <a:xfrm flipH="false" flipV="false" rot="0">
            <a:off x="6255988" y="1414826"/>
            <a:ext cx="6815165" cy="6079310"/>
          </a:xfrm>
          <a:custGeom>
            <a:avLst/>
            <a:gdLst/>
            <a:ahLst/>
            <a:cxnLst/>
            <a:rect r="r" b="b" t="t" l="l"/>
            <a:pathLst>
              <a:path h="6079310" w="6815165">
                <a:moveTo>
                  <a:pt x="0" y="0"/>
                </a:moveTo>
                <a:lnTo>
                  <a:pt x="6815165" y="0"/>
                </a:lnTo>
                <a:lnTo>
                  <a:pt x="6815165" y="6079310"/>
                </a:lnTo>
                <a:lnTo>
                  <a:pt x="0" y="6079310"/>
                </a:lnTo>
                <a:lnTo>
                  <a:pt x="0" y="0"/>
                </a:lnTo>
                <a:close/>
              </a:path>
            </a:pathLst>
          </a:custGeom>
          <a:blipFill>
            <a:blip r:embed="rId2"/>
            <a:stretch>
              <a:fillRect l="-6904" t="0" r="-3138" b="0"/>
            </a:stretch>
          </a:blipFill>
        </p:spPr>
      </p:sp>
      <p:sp>
        <p:nvSpPr>
          <p:cNvPr name="TextBox 5" id="5"/>
          <p:cNvSpPr txBox="true"/>
          <p:nvPr/>
        </p:nvSpPr>
        <p:spPr>
          <a:xfrm rot="0">
            <a:off x="2800601" y="526769"/>
            <a:ext cx="13725940" cy="799998"/>
          </a:xfrm>
          <a:prstGeom prst="rect">
            <a:avLst/>
          </a:prstGeom>
        </p:spPr>
        <p:txBody>
          <a:bodyPr anchor="t" rtlCol="false" tIns="0" lIns="0" bIns="0" rIns="0">
            <a:spAutoFit/>
          </a:bodyPr>
          <a:lstStyle/>
          <a:p>
            <a:pPr algn="ctr">
              <a:lnSpc>
                <a:spcPts val="6000"/>
              </a:lnSpc>
            </a:pPr>
            <a:r>
              <a:rPr lang="en-US" sz="6000">
                <a:solidFill>
                  <a:srgbClr val="191919"/>
                </a:solidFill>
                <a:latin typeface="Fredoka"/>
              </a:rPr>
              <a:t>Correlation</a:t>
            </a:r>
          </a:p>
        </p:txBody>
      </p:sp>
      <p:sp>
        <p:nvSpPr>
          <p:cNvPr name="TextBox 6" id="6"/>
          <p:cNvSpPr txBox="true"/>
          <p:nvPr/>
        </p:nvSpPr>
        <p:spPr>
          <a:xfrm rot="0">
            <a:off x="3584404" y="7532236"/>
            <a:ext cx="12158334" cy="1758509"/>
          </a:xfrm>
          <a:prstGeom prst="rect">
            <a:avLst/>
          </a:prstGeom>
        </p:spPr>
        <p:txBody>
          <a:bodyPr anchor="t" rtlCol="false" tIns="0" lIns="0" bIns="0" rIns="0">
            <a:spAutoFit/>
          </a:bodyPr>
          <a:lstStyle/>
          <a:p>
            <a:pPr algn="just">
              <a:lnSpc>
                <a:spcPts val="2800"/>
              </a:lnSpc>
            </a:pPr>
            <a:r>
              <a:rPr lang="en-US" sz="2000">
                <a:solidFill>
                  <a:srgbClr val="191919"/>
                </a:solidFill>
                <a:latin typeface="Montserrat Classic"/>
              </a:rPr>
              <a:t>Hasil Analisis dari Output di atas :</a:t>
            </a:r>
          </a:p>
          <a:p>
            <a:pPr algn="just" marL="431801" indent="-215900" lvl="1">
              <a:lnSpc>
                <a:spcPts val="2800"/>
              </a:lnSpc>
              <a:buFont typeface="Arial"/>
              <a:buChar char="•"/>
            </a:pPr>
            <a:r>
              <a:rPr lang="en-US" sz="2000">
                <a:solidFill>
                  <a:srgbClr val="191919"/>
                </a:solidFill>
                <a:latin typeface="Montserrat Classic"/>
              </a:rPr>
              <a:t>K</a:t>
            </a:r>
            <a:r>
              <a:rPr lang="en-US" sz="2000">
                <a:solidFill>
                  <a:srgbClr val="191919"/>
                </a:solidFill>
                <a:latin typeface="Montserrat Classic"/>
              </a:rPr>
              <a:t>orelasi hubungan linear paling kuat diperoleh oleh `TAX` sebesar 0.9 terhadap `RAD`</a:t>
            </a:r>
          </a:p>
          <a:p>
            <a:pPr algn="just" marL="431801" indent="-215900" lvl="1">
              <a:lnSpc>
                <a:spcPts val="2800"/>
              </a:lnSpc>
              <a:buFont typeface="Arial"/>
              <a:buChar char="•"/>
            </a:pPr>
            <a:r>
              <a:rPr lang="en-US" sz="2000">
                <a:solidFill>
                  <a:srgbClr val="191919"/>
                </a:solidFill>
                <a:latin typeface="Montserrat Classic"/>
              </a:rPr>
              <a:t>K</a:t>
            </a:r>
            <a:r>
              <a:rPr lang="en-US" sz="2000">
                <a:solidFill>
                  <a:srgbClr val="191919"/>
                </a:solidFill>
                <a:latin typeface="Montserrat Classic"/>
              </a:rPr>
              <a:t>orelasi yang paling tidak berhubungan diperoleh oleh Variable `NOX` sebesar -0.8 terhadap `DIS`</a:t>
            </a:r>
          </a:p>
          <a:p>
            <a:pPr algn="just">
              <a:lnSpc>
                <a:spcPts val="28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0" y="2391296"/>
            <a:ext cx="18288000" cy="7895704"/>
          </a:xfrm>
          <a:custGeom>
            <a:avLst/>
            <a:gdLst/>
            <a:ahLst/>
            <a:cxnLst/>
            <a:rect r="r" b="b" t="t" l="l"/>
            <a:pathLst>
              <a:path h="7895704" w="18288000">
                <a:moveTo>
                  <a:pt x="0" y="0"/>
                </a:moveTo>
                <a:lnTo>
                  <a:pt x="18288000" y="0"/>
                </a:lnTo>
                <a:lnTo>
                  <a:pt x="18288000" y="7895704"/>
                </a:lnTo>
                <a:lnTo>
                  <a:pt x="0" y="7895704"/>
                </a:lnTo>
                <a:lnTo>
                  <a:pt x="0" y="0"/>
                </a:lnTo>
                <a:close/>
              </a:path>
            </a:pathLst>
          </a:custGeom>
          <a:blipFill>
            <a:blip r:embed="rId2"/>
            <a:stretch>
              <a:fillRect l="-819" t="-55727" r="0" b="0"/>
            </a:stretch>
          </a:blipFill>
        </p:spPr>
      </p:sp>
      <p:grpSp>
        <p:nvGrpSpPr>
          <p:cNvPr name="Group 3" id="3"/>
          <p:cNvGrpSpPr/>
          <p:nvPr/>
        </p:nvGrpSpPr>
        <p:grpSpPr>
          <a:xfrm rot="0">
            <a:off x="4925461" y="3313277"/>
            <a:ext cx="8437077" cy="3660445"/>
            <a:chOff x="0" y="0"/>
            <a:chExt cx="11249436" cy="4880594"/>
          </a:xfrm>
        </p:grpSpPr>
        <p:sp>
          <p:nvSpPr>
            <p:cNvPr name="TextBox 4" id="4"/>
            <p:cNvSpPr txBox="true"/>
            <p:nvPr/>
          </p:nvSpPr>
          <p:spPr>
            <a:xfrm rot="0">
              <a:off x="0" y="769021"/>
              <a:ext cx="11249436" cy="4111573"/>
            </a:xfrm>
            <a:prstGeom prst="rect">
              <a:avLst/>
            </a:prstGeom>
          </p:spPr>
          <p:txBody>
            <a:bodyPr anchor="t" rtlCol="false" tIns="0" lIns="0" bIns="0" rIns="0">
              <a:spAutoFit/>
            </a:bodyPr>
            <a:lstStyle/>
            <a:p>
              <a:pPr algn="ctr">
                <a:lnSpc>
                  <a:spcPts val="11632"/>
                </a:lnSpc>
              </a:pPr>
              <a:r>
                <a:rPr lang="en-US" sz="11632">
                  <a:solidFill>
                    <a:srgbClr val="191919"/>
                  </a:solidFill>
                  <a:latin typeface="Fredoka Bold"/>
                </a:rPr>
                <a:t>MODEL CHOICES</a:t>
              </a:r>
            </a:p>
          </p:txBody>
        </p:sp>
        <p:sp>
          <p:nvSpPr>
            <p:cNvPr name="AutoShape 5" id="5"/>
            <p:cNvSpPr/>
            <p:nvPr/>
          </p:nvSpPr>
          <p:spPr>
            <a:xfrm>
              <a:off x="0" y="59091"/>
              <a:ext cx="653393" cy="0"/>
            </a:xfrm>
            <a:prstGeom prst="line">
              <a:avLst/>
            </a:prstGeom>
            <a:ln cap="flat" w="118182">
              <a:solidFill>
                <a:srgbClr val="5A60F1"/>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90176" y="674183"/>
            <a:ext cx="7574556" cy="0"/>
          </a:xfrm>
          <a:prstGeom prst="line">
            <a:avLst/>
          </a:prstGeom>
          <a:ln cap="rnd" w="9525">
            <a:solidFill>
              <a:srgbClr val="191919"/>
            </a:solidFill>
            <a:prstDash val="solid"/>
            <a:headEnd type="none" len="sm" w="sm"/>
            <a:tailEnd type="none" len="sm" w="sm"/>
          </a:ln>
        </p:spPr>
      </p:sp>
      <p:sp>
        <p:nvSpPr>
          <p:cNvPr name="AutoShape 3" id="3"/>
          <p:cNvSpPr/>
          <p:nvPr/>
        </p:nvSpPr>
        <p:spPr>
          <a:xfrm>
            <a:off x="9391969" y="678945"/>
            <a:ext cx="7574556" cy="0"/>
          </a:xfrm>
          <a:prstGeom prst="line">
            <a:avLst/>
          </a:prstGeom>
          <a:ln cap="rnd" w="9525">
            <a:solidFill>
              <a:srgbClr val="191919"/>
            </a:solidFill>
            <a:prstDash val="solid"/>
            <a:headEnd type="none" len="sm" w="sm"/>
            <a:tailEnd type="none" len="sm" w="sm"/>
          </a:ln>
        </p:spPr>
      </p:sp>
      <p:sp>
        <p:nvSpPr>
          <p:cNvPr name="Freeform 4" id="4"/>
          <p:cNvSpPr/>
          <p:nvPr/>
        </p:nvSpPr>
        <p:spPr>
          <a:xfrm flipH="false" flipV="false" rot="0">
            <a:off x="890176" y="2233260"/>
            <a:ext cx="7713080" cy="5013502"/>
          </a:xfrm>
          <a:custGeom>
            <a:avLst/>
            <a:gdLst/>
            <a:ahLst/>
            <a:cxnLst/>
            <a:rect r="r" b="b" t="t" l="l"/>
            <a:pathLst>
              <a:path h="5013502" w="7713080">
                <a:moveTo>
                  <a:pt x="0" y="0"/>
                </a:moveTo>
                <a:lnTo>
                  <a:pt x="7713080" y="0"/>
                </a:lnTo>
                <a:lnTo>
                  <a:pt x="7713080" y="5013502"/>
                </a:lnTo>
                <a:lnTo>
                  <a:pt x="0" y="5013502"/>
                </a:lnTo>
                <a:lnTo>
                  <a:pt x="0" y="0"/>
                </a:lnTo>
                <a:close/>
              </a:path>
            </a:pathLst>
          </a:custGeom>
          <a:blipFill>
            <a:blip r:embed="rId2"/>
            <a:stretch>
              <a:fillRect l="0" t="0" r="0" b="0"/>
            </a:stretch>
          </a:blipFill>
        </p:spPr>
      </p:sp>
      <p:sp>
        <p:nvSpPr>
          <p:cNvPr name="Freeform 5" id="5"/>
          <p:cNvSpPr/>
          <p:nvPr/>
        </p:nvSpPr>
        <p:spPr>
          <a:xfrm flipH="false" flipV="false" rot="0">
            <a:off x="10276522" y="1745019"/>
            <a:ext cx="5601307" cy="6024773"/>
          </a:xfrm>
          <a:custGeom>
            <a:avLst/>
            <a:gdLst/>
            <a:ahLst/>
            <a:cxnLst/>
            <a:rect r="r" b="b" t="t" l="l"/>
            <a:pathLst>
              <a:path h="6024773" w="5601307">
                <a:moveTo>
                  <a:pt x="0" y="0"/>
                </a:moveTo>
                <a:lnTo>
                  <a:pt x="5601307" y="0"/>
                </a:lnTo>
                <a:lnTo>
                  <a:pt x="5601307" y="6024773"/>
                </a:lnTo>
                <a:lnTo>
                  <a:pt x="0" y="6024773"/>
                </a:lnTo>
                <a:lnTo>
                  <a:pt x="0" y="0"/>
                </a:lnTo>
                <a:close/>
              </a:path>
            </a:pathLst>
          </a:custGeom>
          <a:blipFill>
            <a:blip r:embed="rId3"/>
            <a:stretch>
              <a:fillRect l="0" t="0" r="0" b="0"/>
            </a:stretch>
          </a:blipFill>
        </p:spPr>
      </p:sp>
      <p:sp>
        <p:nvSpPr>
          <p:cNvPr name="TextBox 6" id="6"/>
          <p:cNvSpPr txBox="true"/>
          <p:nvPr/>
        </p:nvSpPr>
        <p:spPr>
          <a:xfrm rot="0">
            <a:off x="890176" y="968414"/>
            <a:ext cx="7574556" cy="824230"/>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Regresi linear dengan 1 prediktor</a:t>
            </a:r>
          </a:p>
          <a:p>
            <a:pPr>
              <a:lnSpc>
                <a:spcPts val="3200"/>
              </a:lnSpc>
            </a:pPr>
          </a:p>
        </p:txBody>
      </p:sp>
      <p:sp>
        <p:nvSpPr>
          <p:cNvPr name="TextBox 7" id="7"/>
          <p:cNvSpPr txBox="true"/>
          <p:nvPr/>
        </p:nvSpPr>
        <p:spPr>
          <a:xfrm rot="0">
            <a:off x="9391969" y="927774"/>
            <a:ext cx="8011478" cy="424180"/>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Regresi linear dengan seluruh prediktor</a:t>
            </a:r>
          </a:p>
        </p:txBody>
      </p:sp>
      <p:sp>
        <p:nvSpPr>
          <p:cNvPr name="TextBox 8" id="8"/>
          <p:cNvSpPr txBox="true"/>
          <p:nvPr/>
        </p:nvSpPr>
        <p:spPr>
          <a:xfrm rot="0">
            <a:off x="890176" y="7620704"/>
            <a:ext cx="7574556" cy="1205864"/>
          </a:xfrm>
          <a:prstGeom prst="rect">
            <a:avLst/>
          </a:prstGeom>
        </p:spPr>
        <p:txBody>
          <a:bodyPr anchor="t" rtlCol="false" tIns="0" lIns="0" bIns="0" rIns="0">
            <a:spAutoFit/>
          </a:bodyPr>
          <a:lstStyle/>
          <a:p>
            <a:pPr marL="323853" indent="-161927" lvl="1">
              <a:lnSpc>
                <a:spcPts val="2430"/>
              </a:lnSpc>
              <a:buFont typeface="Arial"/>
              <a:buChar char="•"/>
            </a:pPr>
            <a:r>
              <a:rPr lang="en-US" sz="1500">
                <a:solidFill>
                  <a:srgbClr val="000000"/>
                </a:solidFill>
                <a:latin typeface="Montserrat Classic"/>
              </a:rPr>
              <a:t>Dari model1 diperoleh nilai Intercept = -36.8574 dan koefisien  RM = 9.4547 Sehingga diperoleh formula model sebagai berikut.</a:t>
            </a:r>
          </a:p>
          <a:p>
            <a:pPr marL="323853" indent="-161927" lvl="1">
              <a:lnSpc>
                <a:spcPts val="2430"/>
              </a:lnSpc>
              <a:buFont typeface="Arial"/>
              <a:buChar char="•"/>
            </a:pPr>
            <a:r>
              <a:rPr lang="en-US" sz="1500">
                <a:solidFill>
                  <a:srgbClr val="000000"/>
                </a:solidFill>
                <a:latin typeface="Montserrat Classic"/>
              </a:rPr>
              <a:t>MEDV = -36.8574 + 9.4547*RM</a:t>
            </a:r>
          </a:p>
          <a:p>
            <a:pPr marL="323853" indent="-161927" lvl="1">
              <a:lnSpc>
                <a:spcPts val="2430"/>
              </a:lnSpc>
              <a:buFont typeface="Arial"/>
              <a:buChar char="•"/>
            </a:pPr>
            <a:r>
              <a:rPr lang="en-US" sz="1500">
                <a:solidFill>
                  <a:srgbClr val="000000"/>
                </a:solidFill>
                <a:latin typeface="Montserrat Classic"/>
              </a:rPr>
              <a:t>Variansi variabel target MEDV dijelaskan sebesar 50.35% oleh variable RM.</a:t>
            </a:r>
          </a:p>
        </p:txBody>
      </p:sp>
      <p:sp>
        <p:nvSpPr>
          <p:cNvPr name="TextBox 9" id="9"/>
          <p:cNvSpPr txBox="true"/>
          <p:nvPr/>
        </p:nvSpPr>
        <p:spPr>
          <a:xfrm rot="0">
            <a:off x="9977976" y="8068379"/>
            <a:ext cx="6839462" cy="1510665"/>
          </a:xfrm>
          <a:prstGeom prst="rect">
            <a:avLst/>
          </a:prstGeom>
        </p:spPr>
        <p:txBody>
          <a:bodyPr anchor="t" rtlCol="false" tIns="0" lIns="0" bIns="0" rIns="0">
            <a:spAutoFit/>
          </a:bodyPr>
          <a:lstStyle/>
          <a:p>
            <a:pPr algn="just" marL="323850" indent="-161925" lvl="1">
              <a:lnSpc>
                <a:spcPts val="2430"/>
              </a:lnSpc>
              <a:buFont typeface="Arial"/>
              <a:buChar char="•"/>
            </a:pPr>
            <a:r>
              <a:rPr lang="en-US" sz="1500">
                <a:solidFill>
                  <a:srgbClr val="000000"/>
                </a:solidFill>
                <a:latin typeface="Montserrat Classic"/>
              </a:rPr>
              <a:t>Berdasarkan output terlihat mayoritas prediktor dari hasil nilai Pr(&gt;|t|) banyak yang dibawah 0.05 yang berarti prediktor signifikan</a:t>
            </a:r>
          </a:p>
          <a:p>
            <a:pPr algn="just" marL="323850" indent="-161925" lvl="1">
              <a:lnSpc>
                <a:spcPts val="2430"/>
              </a:lnSpc>
              <a:buFont typeface="Arial"/>
              <a:buChar char="•"/>
            </a:pPr>
            <a:r>
              <a:rPr lang="en-US" sz="1500">
                <a:solidFill>
                  <a:srgbClr val="000000"/>
                </a:solidFill>
                <a:latin typeface="Montserrat Classic"/>
              </a:rPr>
              <a:t>Variansi atribut target MEDV dapat dijelaskan oleh variansi CRIM sampai LSTAT sebesar 73.20% . Model ini lebih efisien karena hasil yang diperoleh lebih baik dari pemodelan dengan 1 prediktor.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90176" y="674183"/>
            <a:ext cx="7574556" cy="0"/>
          </a:xfrm>
          <a:prstGeom prst="line">
            <a:avLst/>
          </a:prstGeom>
          <a:ln cap="rnd" w="9525">
            <a:solidFill>
              <a:srgbClr val="191919"/>
            </a:solidFill>
            <a:prstDash val="solid"/>
            <a:headEnd type="none" len="sm" w="sm"/>
            <a:tailEnd type="none" len="sm" w="sm"/>
          </a:ln>
        </p:spPr>
      </p:sp>
      <p:sp>
        <p:nvSpPr>
          <p:cNvPr name="AutoShape 3" id="3"/>
          <p:cNvSpPr/>
          <p:nvPr/>
        </p:nvSpPr>
        <p:spPr>
          <a:xfrm>
            <a:off x="9391969" y="678945"/>
            <a:ext cx="7574556" cy="0"/>
          </a:xfrm>
          <a:prstGeom prst="line">
            <a:avLst/>
          </a:prstGeom>
          <a:ln cap="rnd" w="9525">
            <a:solidFill>
              <a:srgbClr val="191919"/>
            </a:solidFill>
            <a:prstDash val="solid"/>
            <a:headEnd type="none" len="sm" w="sm"/>
            <a:tailEnd type="none" len="sm" w="sm"/>
          </a:ln>
        </p:spPr>
      </p:sp>
      <p:sp>
        <p:nvSpPr>
          <p:cNvPr name="Freeform 4" id="4"/>
          <p:cNvSpPr/>
          <p:nvPr/>
        </p:nvSpPr>
        <p:spPr>
          <a:xfrm flipH="false" flipV="false" rot="0">
            <a:off x="890176" y="1927666"/>
            <a:ext cx="6018386" cy="5968565"/>
          </a:xfrm>
          <a:custGeom>
            <a:avLst/>
            <a:gdLst/>
            <a:ahLst/>
            <a:cxnLst/>
            <a:rect r="r" b="b" t="t" l="l"/>
            <a:pathLst>
              <a:path h="5968565" w="6018386">
                <a:moveTo>
                  <a:pt x="0" y="0"/>
                </a:moveTo>
                <a:lnTo>
                  <a:pt x="6018386" y="0"/>
                </a:lnTo>
                <a:lnTo>
                  <a:pt x="6018386" y="5968565"/>
                </a:lnTo>
                <a:lnTo>
                  <a:pt x="0" y="5968565"/>
                </a:lnTo>
                <a:lnTo>
                  <a:pt x="0" y="0"/>
                </a:lnTo>
                <a:close/>
              </a:path>
            </a:pathLst>
          </a:custGeom>
          <a:blipFill>
            <a:blip r:embed="rId2"/>
            <a:stretch>
              <a:fillRect l="0" t="0" r="0" b="0"/>
            </a:stretch>
          </a:blipFill>
        </p:spPr>
      </p:sp>
      <p:sp>
        <p:nvSpPr>
          <p:cNvPr name="Freeform 5" id="5"/>
          <p:cNvSpPr/>
          <p:nvPr/>
        </p:nvSpPr>
        <p:spPr>
          <a:xfrm flipH="false" flipV="false" rot="0">
            <a:off x="9894728" y="1627512"/>
            <a:ext cx="4961357" cy="4236664"/>
          </a:xfrm>
          <a:custGeom>
            <a:avLst/>
            <a:gdLst/>
            <a:ahLst/>
            <a:cxnLst/>
            <a:rect r="r" b="b" t="t" l="l"/>
            <a:pathLst>
              <a:path h="4236664" w="4961357">
                <a:moveTo>
                  <a:pt x="0" y="0"/>
                </a:moveTo>
                <a:lnTo>
                  <a:pt x="4961357" y="0"/>
                </a:lnTo>
                <a:lnTo>
                  <a:pt x="4961357" y="4236664"/>
                </a:lnTo>
                <a:lnTo>
                  <a:pt x="0" y="4236664"/>
                </a:lnTo>
                <a:lnTo>
                  <a:pt x="0" y="0"/>
                </a:lnTo>
                <a:close/>
              </a:path>
            </a:pathLst>
          </a:custGeom>
          <a:blipFill>
            <a:blip r:embed="rId3"/>
            <a:stretch>
              <a:fillRect l="0" t="0" r="0" b="0"/>
            </a:stretch>
          </a:blipFill>
        </p:spPr>
      </p:sp>
      <p:sp>
        <p:nvSpPr>
          <p:cNvPr name="TextBox 6" id="6"/>
          <p:cNvSpPr txBox="true"/>
          <p:nvPr/>
        </p:nvSpPr>
        <p:spPr>
          <a:xfrm rot="0">
            <a:off x="1885701" y="968414"/>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Regresi linear model stepwise</a:t>
            </a:r>
          </a:p>
        </p:txBody>
      </p:sp>
      <p:sp>
        <p:nvSpPr>
          <p:cNvPr name="TextBox 7" id="7"/>
          <p:cNvSpPr txBox="true"/>
          <p:nvPr/>
        </p:nvSpPr>
        <p:spPr>
          <a:xfrm rot="0">
            <a:off x="10276522" y="884394"/>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Comparation</a:t>
            </a:r>
          </a:p>
        </p:txBody>
      </p:sp>
      <p:sp>
        <p:nvSpPr>
          <p:cNvPr name="TextBox 8" id="8"/>
          <p:cNvSpPr txBox="true"/>
          <p:nvPr/>
        </p:nvSpPr>
        <p:spPr>
          <a:xfrm rot="0">
            <a:off x="890176" y="8143881"/>
            <a:ext cx="6018386" cy="781050"/>
          </a:xfrm>
          <a:prstGeom prst="rect">
            <a:avLst/>
          </a:prstGeom>
        </p:spPr>
        <p:txBody>
          <a:bodyPr anchor="t" rtlCol="false" tIns="0" lIns="0" bIns="0" rIns="0">
            <a:spAutoFit/>
          </a:bodyPr>
          <a:lstStyle/>
          <a:p>
            <a:pPr algn="just">
              <a:lnSpc>
                <a:spcPts val="1500"/>
              </a:lnSpc>
            </a:pPr>
            <a:r>
              <a:rPr lang="en-US" sz="1500">
                <a:solidFill>
                  <a:srgbClr val="000000"/>
                </a:solidFill>
                <a:latin typeface="Montserrat Classic"/>
              </a:rPr>
              <a:t>Variansi atribut target MEDV dapat dijelaskan menggunakan model stepwise backward sebesar 73.24% . Model ini sedikit lebih efisien karena hasil yang diperoleh sedikit lebih baik dari pemodelan keseluruhan prediktor</a:t>
            </a:r>
          </a:p>
        </p:txBody>
      </p:sp>
      <p:sp>
        <p:nvSpPr>
          <p:cNvPr name="TextBox 9" id="9"/>
          <p:cNvSpPr txBox="true"/>
          <p:nvPr/>
        </p:nvSpPr>
        <p:spPr>
          <a:xfrm rot="0">
            <a:off x="9982979" y="6268338"/>
            <a:ext cx="6983546" cy="1722120"/>
          </a:xfrm>
          <a:prstGeom prst="rect">
            <a:avLst/>
          </a:prstGeom>
        </p:spPr>
        <p:txBody>
          <a:bodyPr anchor="t" rtlCol="false" tIns="0" lIns="0" bIns="0" rIns="0">
            <a:spAutoFit/>
          </a:bodyPr>
          <a:lstStyle/>
          <a:p>
            <a:pPr marL="323850" indent="-161925" lvl="1">
              <a:lnSpc>
                <a:spcPts val="2430"/>
              </a:lnSpc>
              <a:buFont typeface="Arial"/>
              <a:buChar char="•"/>
            </a:pPr>
            <a:r>
              <a:rPr lang="en-US" sz="1500">
                <a:solidFill>
                  <a:srgbClr val="000000"/>
                </a:solidFill>
                <a:latin typeface="Montserrat Classic"/>
              </a:rPr>
              <a:t>terlihat dari hasil output di atas nilai R-Squared yang paling tinggi terdapat pada </a:t>
            </a:r>
            <a:r>
              <a:rPr lang="en-US" sz="1500">
                <a:solidFill>
                  <a:srgbClr val="000000"/>
                </a:solidFill>
                <a:latin typeface="Montserrat Classic Bold"/>
              </a:rPr>
              <a:t>model stepwise</a:t>
            </a:r>
            <a:r>
              <a:rPr lang="en-US" sz="1500">
                <a:solidFill>
                  <a:srgbClr val="000000"/>
                </a:solidFill>
                <a:latin typeface="Montserrat Classic"/>
              </a:rPr>
              <a:t> oleh karena itu model ini akan digunakan untuk tahapan selanjutnya</a:t>
            </a:r>
          </a:p>
          <a:p>
            <a:pPr>
              <a:lnSpc>
                <a:spcPts val="1500"/>
              </a:lnSpc>
            </a:pPr>
          </a:p>
          <a:p>
            <a:pPr>
              <a:lnSpc>
                <a:spcPts val="1500"/>
              </a:lnSpc>
            </a:pPr>
          </a:p>
          <a:p>
            <a:pPr>
              <a:lnSpc>
                <a:spcPts val="1500"/>
              </a:lnSpc>
            </a:pPr>
            <a:r>
              <a:rPr lang="en-US" sz="1500">
                <a:solidFill>
                  <a:srgbClr val="000000"/>
                </a:solidFill>
                <a:latin typeface="Montserrat Classic"/>
              </a:rPr>
              <a:t>notes : R-squared yang tinggi menunjukkan seberapa baik variabel prediktor dapat menjelaskan variasi dalam variabel respons.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0" y="2391296"/>
            <a:ext cx="18288000" cy="7895704"/>
          </a:xfrm>
          <a:custGeom>
            <a:avLst/>
            <a:gdLst/>
            <a:ahLst/>
            <a:cxnLst/>
            <a:rect r="r" b="b" t="t" l="l"/>
            <a:pathLst>
              <a:path h="7895704" w="18288000">
                <a:moveTo>
                  <a:pt x="0" y="0"/>
                </a:moveTo>
                <a:lnTo>
                  <a:pt x="18288000" y="0"/>
                </a:lnTo>
                <a:lnTo>
                  <a:pt x="18288000" y="7895704"/>
                </a:lnTo>
                <a:lnTo>
                  <a:pt x="0" y="7895704"/>
                </a:lnTo>
                <a:lnTo>
                  <a:pt x="0" y="0"/>
                </a:lnTo>
                <a:close/>
              </a:path>
            </a:pathLst>
          </a:custGeom>
          <a:blipFill>
            <a:blip r:embed="rId2"/>
            <a:stretch>
              <a:fillRect l="-819" t="-55727" r="0" b="0"/>
            </a:stretch>
          </a:blipFill>
        </p:spPr>
      </p:sp>
      <p:sp>
        <p:nvSpPr>
          <p:cNvPr name="AutoShape 3" id="3"/>
          <p:cNvSpPr/>
          <p:nvPr/>
        </p:nvSpPr>
        <p:spPr>
          <a:xfrm>
            <a:off x="5063858" y="4335855"/>
            <a:ext cx="490045" cy="0"/>
          </a:xfrm>
          <a:prstGeom prst="line">
            <a:avLst/>
          </a:prstGeom>
          <a:ln cap="flat" w="85725">
            <a:solidFill>
              <a:srgbClr val="5A60F1"/>
            </a:solidFill>
            <a:prstDash val="solid"/>
            <a:headEnd type="none" len="sm" w="sm"/>
            <a:tailEnd type="none" len="sm" w="sm"/>
          </a:ln>
        </p:spPr>
      </p:sp>
      <p:sp>
        <p:nvSpPr>
          <p:cNvPr name="TextBox 4" id="4"/>
          <p:cNvSpPr txBox="true"/>
          <p:nvPr/>
        </p:nvSpPr>
        <p:spPr>
          <a:xfrm rot="0">
            <a:off x="3524275" y="4216793"/>
            <a:ext cx="11239451" cy="4168511"/>
          </a:xfrm>
          <a:prstGeom prst="rect">
            <a:avLst/>
          </a:prstGeom>
        </p:spPr>
        <p:txBody>
          <a:bodyPr anchor="t" rtlCol="false" tIns="0" lIns="0" bIns="0" rIns="0">
            <a:spAutoFit/>
          </a:bodyPr>
          <a:lstStyle/>
          <a:p>
            <a:pPr algn="ctr">
              <a:lnSpc>
                <a:spcPts val="11049"/>
              </a:lnSpc>
            </a:pPr>
            <a:r>
              <a:rPr lang="en-US" sz="8499">
                <a:solidFill>
                  <a:srgbClr val="191919"/>
                </a:solidFill>
                <a:latin typeface="Fredoka Light"/>
              </a:rPr>
              <a:t>BEST MODEL </a:t>
            </a:r>
          </a:p>
          <a:p>
            <a:pPr algn="ctr">
              <a:lnSpc>
                <a:spcPts val="11049"/>
              </a:lnSpc>
            </a:pPr>
            <a:r>
              <a:rPr lang="en-US" sz="8499">
                <a:solidFill>
                  <a:srgbClr val="191919"/>
                </a:solidFill>
                <a:latin typeface="Fredoka Light"/>
              </a:rPr>
              <a:t>AND </a:t>
            </a:r>
          </a:p>
          <a:p>
            <a:pPr algn="ctr">
              <a:lnSpc>
                <a:spcPts val="11049"/>
              </a:lnSpc>
              <a:spcBef>
                <a:spcPct val="0"/>
              </a:spcBef>
            </a:pPr>
            <a:r>
              <a:rPr lang="en-US" sz="8499">
                <a:solidFill>
                  <a:srgbClr val="191919"/>
                </a:solidFill>
                <a:latin typeface="Fredoka Light"/>
              </a:rPr>
              <a:t>RECOMMENDATION</a:t>
            </a:r>
            <a:r>
              <a:rPr lang="en-US" sz="8499">
                <a:solidFill>
                  <a:srgbClr val="191919"/>
                </a:solidFill>
                <a:latin typeface="Fredoka Light"/>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90176" y="674183"/>
            <a:ext cx="7574556" cy="0"/>
          </a:xfrm>
          <a:prstGeom prst="line">
            <a:avLst/>
          </a:prstGeom>
          <a:ln cap="rnd" w="9525">
            <a:solidFill>
              <a:srgbClr val="191919"/>
            </a:solidFill>
            <a:prstDash val="solid"/>
            <a:headEnd type="none" len="sm" w="sm"/>
            <a:tailEnd type="none" len="sm" w="sm"/>
          </a:ln>
        </p:spPr>
      </p:sp>
      <p:sp>
        <p:nvSpPr>
          <p:cNvPr name="AutoShape 3" id="3"/>
          <p:cNvSpPr/>
          <p:nvPr/>
        </p:nvSpPr>
        <p:spPr>
          <a:xfrm>
            <a:off x="9391969" y="678945"/>
            <a:ext cx="7574556" cy="0"/>
          </a:xfrm>
          <a:prstGeom prst="line">
            <a:avLst/>
          </a:prstGeom>
          <a:ln cap="rnd" w="9525">
            <a:solidFill>
              <a:srgbClr val="191919"/>
            </a:solidFill>
            <a:prstDash val="solid"/>
            <a:headEnd type="none" len="sm" w="sm"/>
            <a:tailEnd type="none" len="sm" w="sm"/>
          </a:ln>
        </p:spPr>
      </p:sp>
      <p:sp>
        <p:nvSpPr>
          <p:cNvPr name="Freeform 4" id="4"/>
          <p:cNvSpPr/>
          <p:nvPr/>
        </p:nvSpPr>
        <p:spPr>
          <a:xfrm flipH="false" flipV="false" rot="0">
            <a:off x="926818" y="1621106"/>
            <a:ext cx="5945101" cy="5974877"/>
          </a:xfrm>
          <a:custGeom>
            <a:avLst/>
            <a:gdLst/>
            <a:ahLst/>
            <a:cxnLst/>
            <a:rect r="r" b="b" t="t" l="l"/>
            <a:pathLst>
              <a:path h="5974877" w="5945101">
                <a:moveTo>
                  <a:pt x="0" y="0"/>
                </a:moveTo>
                <a:lnTo>
                  <a:pt x="5945102" y="0"/>
                </a:lnTo>
                <a:lnTo>
                  <a:pt x="5945102" y="5974876"/>
                </a:lnTo>
                <a:lnTo>
                  <a:pt x="0" y="5974876"/>
                </a:lnTo>
                <a:lnTo>
                  <a:pt x="0" y="0"/>
                </a:lnTo>
                <a:close/>
              </a:path>
            </a:pathLst>
          </a:custGeom>
          <a:blipFill>
            <a:blip r:embed="rId2"/>
            <a:stretch>
              <a:fillRect l="0" t="0" r="0" b="0"/>
            </a:stretch>
          </a:blipFill>
        </p:spPr>
      </p:sp>
      <p:sp>
        <p:nvSpPr>
          <p:cNvPr name="Freeform 5" id="5"/>
          <p:cNvSpPr/>
          <p:nvPr/>
        </p:nvSpPr>
        <p:spPr>
          <a:xfrm flipH="false" flipV="false" rot="0">
            <a:off x="9391969" y="1621106"/>
            <a:ext cx="6355006" cy="5895860"/>
          </a:xfrm>
          <a:custGeom>
            <a:avLst/>
            <a:gdLst/>
            <a:ahLst/>
            <a:cxnLst/>
            <a:rect r="r" b="b" t="t" l="l"/>
            <a:pathLst>
              <a:path h="5895860" w="6355006">
                <a:moveTo>
                  <a:pt x="0" y="0"/>
                </a:moveTo>
                <a:lnTo>
                  <a:pt x="6355006" y="0"/>
                </a:lnTo>
                <a:lnTo>
                  <a:pt x="6355006" y="5895859"/>
                </a:lnTo>
                <a:lnTo>
                  <a:pt x="0" y="5895859"/>
                </a:lnTo>
                <a:lnTo>
                  <a:pt x="0" y="0"/>
                </a:lnTo>
                <a:close/>
              </a:path>
            </a:pathLst>
          </a:custGeom>
          <a:blipFill>
            <a:blip r:embed="rId3"/>
            <a:stretch>
              <a:fillRect l="0" t="0" r="0" b="0"/>
            </a:stretch>
          </a:blipFill>
        </p:spPr>
      </p:sp>
      <p:sp>
        <p:nvSpPr>
          <p:cNvPr name="TextBox 6" id="6"/>
          <p:cNvSpPr txBox="true"/>
          <p:nvPr/>
        </p:nvSpPr>
        <p:spPr>
          <a:xfrm rot="0">
            <a:off x="1885701" y="968414"/>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Train Set</a:t>
            </a:r>
          </a:p>
        </p:txBody>
      </p:sp>
      <p:sp>
        <p:nvSpPr>
          <p:cNvPr name="TextBox 7" id="7"/>
          <p:cNvSpPr txBox="true"/>
          <p:nvPr/>
        </p:nvSpPr>
        <p:spPr>
          <a:xfrm rot="0">
            <a:off x="10276522" y="884394"/>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Test Set</a:t>
            </a:r>
          </a:p>
        </p:txBody>
      </p:sp>
      <p:sp>
        <p:nvSpPr>
          <p:cNvPr name="TextBox 8" id="8"/>
          <p:cNvSpPr txBox="true"/>
          <p:nvPr/>
        </p:nvSpPr>
        <p:spPr>
          <a:xfrm rot="0">
            <a:off x="1028700" y="7969514"/>
            <a:ext cx="16057080" cy="1505585"/>
          </a:xfrm>
          <a:prstGeom prst="rect">
            <a:avLst/>
          </a:prstGeom>
        </p:spPr>
        <p:txBody>
          <a:bodyPr anchor="t" rtlCol="false" tIns="0" lIns="0" bIns="0" rIns="0">
            <a:spAutoFit/>
          </a:bodyPr>
          <a:lstStyle/>
          <a:p>
            <a:pPr algn="just">
              <a:lnSpc>
                <a:spcPts val="2599"/>
              </a:lnSpc>
            </a:pPr>
            <a:r>
              <a:rPr lang="en-US" sz="1999">
                <a:solidFill>
                  <a:srgbClr val="000000"/>
                </a:solidFill>
                <a:latin typeface="Montserrat Classic"/>
              </a:rPr>
              <a:t>H</a:t>
            </a:r>
            <a:r>
              <a:rPr lang="en-US" sz="1999">
                <a:solidFill>
                  <a:srgbClr val="000000"/>
                </a:solidFill>
                <a:latin typeface="Montserrat Classic"/>
              </a:rPr>
              <a:t>asil Analisis :</a:t>
            </a:r>
          </a:p>
          <a:p>
            <a:pPr algn="just" marL="431797" indent="-215899" lvl="1">
              <a:lnSpc>
                <a:spcPts val="3239"/>
              </a:lnSpc>
              <a:buFont typeface="Arial"/>
              <a:buChar char="•"/>
            </a:pPr>
            <a:r>
              <a:rPr lang="en-US" sz="1999">
                <a:solidFill>
                  <a:srgbClr val="000000"/>
                </a:solidFill>
                <a:latin typeface="Montserrat Classic"/>
              </a:rPr>
              <a:t>Nilai R-Squared dari stepwise_train sebesar 72.91% dan nilai R-Squared dari stepwise_test sebesar 81.06%</a:t>
            </a:r>
          </a:p>
          <a:p>
            <a:pPr algn="just" marL="431797" indent="-215899" lvl="1">
              <a:lnSpc>
                <a:spcPts val="3239"/>
              </a:lnSpc>
              <a:buFont typeface="Arial"/>
              <a:buChar char="•"/>
            </a:pPr>
            <a:r>
              <a:rPr lang="en-US" sz="1999">
                <a:solidFill>
                  <a:srgbClr val="000000"/>
                </a:solidFill>
                <a:latin typeface="Montserrat Classic"/>
              </a:rPr>
              <a:t>Nilai AIC terendah yang diperoleh dari stepwise_train sebesar 1219.18 dan nilai AIC terendah yang diperoleh dari stepwise_test sebesar 318</a:t>
            </a:r>
          </a:p>
        </p:txBody>
      </p:sp>
      <p:sp>
        <p:nvSpPr>
          <p:cNvPr name="TextBox 9" id="9"/>
          <p:cNvSpPr txBox="true"/>
          <p:nvPr/>
        </p:nvSpPr>
        <p:spPr>
          <a:xfrm rot="0">
            <a:off x="6754380" y="250091"/>
            <a:ext cx="3395258" cy="424092"/>
          </a:xfrm>
          <a:prstGeom prst="rect">
            <a:avLst/>
          </a:prstGeom>
        </p:spPr>
        <p:txBody>
          <a:bodyPr anchor="t" rtlCol="false" tIns="0" lIns="0" bIns="0" rIns="0">
            <a:spAutoFit/>
          </a:bodyPr>
          <a:lstStyle/>
          <a:p>
            <a:pPr>
              <a:lnSpc>
                <a:spcPts val="3200"/>
              </a:lnSpc>
            </a:pPr>
            <a:r>
              <a:rPr lang="en-US" sz="3200">
                <a:solidFill>
                  <a:srgbClr val="5A60F1"/>
                </a:solidFill>
                <a:latin typeface="Montserrat Classic"/>
              </a:rPr>
              <a:t>Cross-Validation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90176" y="674183"/>
            <a:ext cx="7574556" cy="0"/>
          </a:xfrm>
          <a:prstGeom prst="line">
            <a:avLst/>
          </a:prstGeom>
          <a:ln cap="rnd" w="9525">
            <a:solidFill>
              <a:srgbClr val="191919"/>
            </a:solidFill>
            <a:prstDash val="solid"/>
            <a:headEnd type="none" len="sm" w="sm"/>
            <a:tailEnd type="none" len="sm" w="sm"/>
          </a:ln>
        </p:spPr>
      </p:sp>
      <p:sp>
        <p:nvSpPr>
          <p:cNvPr name="AutoShape 3" id="3"/>
          <p:cNvSpPr/>
          <p:nvPr/>
        </p:nvSpPr>
        <p:spPr>
          <a:xfrm>
            <a:off x="9391969" y="678945"/>
            <a:ext cx="7574556" cy="0"/>
          </a:xfrm>
          <a:prstGeom prst="line">
            <a:avLst/>
          </a:prstGeom>
          <a:ln cap="rnd" w="9525">
            <a:solidFill>
              <a:srgbClr val="191919"/>
            </a:solidFill>
            <a:prstDash val="solid"/>
            <a:headEnd type="none" len="sm" w="sm"/>
            <a:tailEnd type="none" len="sm" w="sm"/>
          </a:ln>
        </p:spPr>
      </p:sp>
      <p:sp>
        <p:nvSpPr>
          <p:cNvPr name="Freeform 4" id="4"/>
          <p:cNvSpPr/>
          <p:nvPr/>
        </p:nvSpPr>
        <p:spPr>
          <a:xfrm flipH="false" flipV="false" rot="0">
            <a:off x="9917819" y="1752685"/>
            <a:ext cx="6528243" cy="6515665"/>
          </a:xfrm>
          <a:custGeom>
            <a:avLst/>
            <a:gdLst/>
            <a:ahLst/>
            <a:cxnLst/>
            <a:rect r="r" b="b" t="t" l="l"/>
            <a:pathLst>
              <a:path h="6515665" w="6528243">
                <a:moveTo>
                  <a:pt x="0" y="0"/>
                </a:moveTo>
                <a:lnTo>
                  <a:pt x="6528243" y="0"/>
                </a:lnTo>
                <a:lnTo>
                  <a:pt x="6528243" y="6515665"/>
                </a:lnTo>
                <a:lnTo>
                  <a:pt x="0" y="6515665"/>
                </a:lnTo>
                <a:lnTo>
                  <a:pt x="0" y="0"/>
                </a:lnTo>
                <a:close/>
              </a:path>
            </a:pathLst>
          </a:custGeom>
          <a:blipFill>
            <a:blip r:embed="rId2"/>
            <a:stretch>
              <a:fillRect l="0" t="0" r="0" b="0"/>
            </a:stretch>
          </a:blipFill>
        </p:spPr>
      </p:sp>
      <p:sp>
        <p:nvSpPr>
          <p:cNvPr name="Freeform 5" id="5"/>
          <p:cNvSpPr/>
          <p:nvPr/>
        </p:nvSpPr>
        <p:spPr>
          <a:xfrm flipH="false" flipV="false" rot="0">
            <a:off x="1028700" y="1752685"/>
            <a:ext cx="4802097" cy="3283362"/>
          </a:xfrm>
          <a:custGeom>
            <a:avLst/>
            <a:gdLst/>
            <a:ahLst/>
            <a:cxnLst/>
            <a:rect r="r" b="b" t="t" l="l"/>
            <a:pathLst>
              <a:path h="3283362" w="4802097">
                <a:moveTo>
                  <a:pt x="0" y="0"/>
                </a:moveTo>
                <a:lnTo>
                  <a:pt x="4802097" y="0"/>
                </a:lnTo>
                <a:lnTo>
                  <a:pt x="4802097" y="3283362"/>
                </a:lnTo>
                <a:lnTo>
                  <a:pt x="0" y="3283362"/>
                </a:lnTo>
                <a:lnTo>
                  <a:pt x="0" y="0"/>
                </a:lnTo>
                <a:close/>
              </a:path>
            </a:pathLst>
          </a:custGeom>
          <a:blipFill>
            <a:blip r:embed="rId3"/>
            <a:stretch>
              <a:fillRect l="0" t="0" r="0" b="0"/>
            </a:stretch>
          </a:blipFill>
        </p:spPr>
      </p:sp>
      <p:sp>
        <p:nvSpPr>
          <p:cNvPr name="Freeform 6" id="6"/>
          <p:cNvSpPr/>
          <p:nvPr/>
        </p:nvSpPr>
        <p:spPr>
          <a:xfrm flipH="false" flipV="false" rot="0">
            <a:off x="1028700" y="6009150"/>
            <a:ext cx="4802097" cy="3655328"/>
          </a:xfrm>
          <a:custGeom>
            <a:avLst/>
            <a:gdLst/>
            <a:ahLst/>
            <a:cxnLst/>
            <a:rect r="r" b="b" t="t" l="l"/>
            <a:pathLst>
              <a:path h="3655328" w="4802097">
                <a:moveTo>
                  <a:pt x="0" y="0"/>
                </a:moveTo>
                <a:lnTo>
                  <a:pt x="4802097" y="0"/>
                </a:lnTo>
                <a:lnTo>
                  <a:pt x="4802097" y="3655327"/>
                </a:lnTo>
                <a:lnTo>
                  <a:pt x="0" y="3655327"/>
                </a:lnTo>
                <a:lnTo>
                  <a:pt x="0" y="0"/>
                </a:lnTo>
                <a:close/>
              </a:path>
            </a:pathLst>
          </a:custGeom>
          <a:blipFill>
            <a:blip r:embed="rId4"/>
            <a:stretch>
              <a:fillRect l="0" t="0" r="0" b="0"/>
            </a:stretch>
          </a:blipFill>
        </p:spPr>
      </p:sp>
      <p:sp>
        <p:nvSpPr>
          <p:cNvPr name="TextBox 7" id="7"/>
          <p:cNvSpPr txBox="true"/>
          <p:nvPr/>
        </p:nvSpPr>
        <p:spPr>
          <a:xfrm rot="0">
            <a:off x="1028700" y="1125015"/>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Real</a:t>
            </a:r>
          </a:p>
        </p:txBody>
      </p:sp>
      <p:sp>
        <p:nvSpPr>
          <p:cNvPr name="TextBox 8" id="8"/>
          <p:cNvSpPr txBox="true"/>
          <p:nvPr/>
        </p:nvSpPr>
        <p:spPr>
          <a:xfrm rot="0">
            <a:off x="10276522" y="884394"/>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Plot</a:t>
            </a:r>
          </a:p>
        </p:txBody>
      </p:sp>
      <p:sp>
        <p:nvSpPr>
          <p:cNvPr name="TextBox 9" id="9"/>
          <p:cNvSpPr txBox="true"/>
          <p:nvPr/>
        </p:nvSpPr>
        <p:spPr>
          <a:xfrm rot="0">
            <a:off x="9427626" y="8696975"/>
            <a:ext cx="7867331" cy="641350"/>
          </a:xfrm>
          <a:prstGeom prst="rect">
            <a:avLst/>
          </a:prstGeom>
        </p:spPr>
        <p:txBody>
          <a:bodyPr anchor="t" rtlCol="false" tIns="0" lIns="0" bIns="0" rIns="0">
            <a:spAutoFit/>
          </a:bodyPr>
          <a:lstStyle/>
          <a:p>
            <a:pPr algn="just">
              <a:lnSpc>
                <a:spcPts val="2599"/>
              </a:lnSpc>
            </a:pPr>
            <a:r>
              <a:rPr lang="en-US" sz="1999">
                <a:solidFill>
                  <a:srgbClr val="000000"/>
                </a:solidFill>
                <a:latin typeface="Montserrat Classic"/>
              </a:rPr>
              <a:t>T</a:t>
            </a:r>
            <a:r>
              <a:rPr lang="en-US" sz="1999">
                <a:solidFill>
                  <a:srgbClr val="000000"/>
                </a:solidFill>
                <a:latin typeface="Montserrat Classic"/>
              </a:rPr>
              <a:t>erlihat dari hasil plot ternyata tidak sampai 80% cocok dalam melakukan prediksi</a:t>
            </a:r>
          </a:p>
        </p:txBody>
      </p:sp>
      <p:sp>
        <p:nvSpPr>
          <p:cNvPr name="TextBox 10" id="10"/>
          <p:cNvSpPr txBox="true"/>
          <p:nvPr/>
        </p:nvSpPr>
        <p:spPr>
          <a:xfrm rot="0">
            <a:off x="7917999" y="250091"/>
            <a:ext cx="2452002" cy="424092"/>
          </a:xfrm>
          <a:prstGeom prst="rect">
            <a:avLst/>
          </a:prstGeom>
        </p:spPr>
        <p:txBody>
          <a:bodyPr anchor="t" rtlCol="false" tIns="0" lIns="0" bIns="0" rIns="0">
            <a:spAutoFit/>
          </a:bodyPr>
          <a:lstStyle/>
          <a:p>
            <a:pPr>
              <a:lnSpc>
                <a:spcPts val="3200"/>
              </a:lnSpc>
            </a:pPr>
            <a:r>
              <a:rPr lang="en-US" sz="3200">
                <a:solidFill>
                  <a:srgbClr val="5A60F1"/>
                </a:solidFill>
                <a:latin typeface="Montserrat Classic Bold"/>
              </a:rPr>
              <a:t>Prediction</a:t>
            </a:r>
          </a:p>
        </p:txBody>
      </p:sp>
      <p:sp>
        <p:nvSpPr>
          <p:cNvPr name="TextBox 11" id="11"/>
          <p:cNvSpPr txBox="true"/>
          <p:nvPr/>
        </p:nvSpPr>
        <p:spPr>
          <a:xfrm rot="0">
            <a:off x="1028700" y="5339127"/>
            <a:ext cx="6169540" cy="424092"/>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Prediction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5356722" y="933116"/>
            <a:ext cx="7574556" cy="0"/>
          </a:xfrm>
          <a:prstGeom prst="line">
            <a:avLst/>
          </a:prstGeom>
          <a:ln cap="rnd" w="9525">
            <a:solidFill>
              <a:srgbClr val="191919"/>
            </a:solidFill>
            <a:prstDash val="solid"/>
            <a:headEnd type="none" len="sm" w="sm"/>
            <a:tailEnd type="none" len="sm" w="sm"/>
          </a:ln>
        </p:spPr>
      </p:sp>
      <p:sp>
        <p:nvSpPr>
          <p:cNvPr name="Freeform 3" id="3"/>
          <p:cNvSpPr/>
          <p:nvPr/>
        </p:nvSpPr>
        <p:spPr>
          <a:xfrm flipH="false" flipV="false" rot="0">
            <a:off x="1495082" y="1956147"/>
            <a:ext cx="4168414" cy="2169084"/>
          </a:xfrm>
          <a:custGeom>
            <a:avLst/>
            <a:gdLst/>
            <a:ahLst/>
            <a:cxnLst/>
            <a:rect r="r" b="b" t="t" l="l"/>
            <a:pathLst>
              <a:path h="2169084" w="4168414">
                <a:moveTo>
                  <a:pt x="0" y="0"/>
                </a:moveTo>
                <a:lnTo>
                  <a:pt x="4168414" y="0"/>
                </a:lnTo>
                <a:lnTo>
                  <a:pt x="4168414" y="2169084"/>
                </a:lnTo>
                <a:lnTo>
                  <a:pt x="0" y="2169084"/>
                </a:lnTo>
                <a:lnTo>
                  <a:pt x="0" y="0"/>
                </a:lnTo>
                <a:close/>
              </a:path>
            </a:pathLst>
          </a:custGeom>
          <a:blipFill>
            <a:blip r:embed="rId2"/>
            <a:stretch>
              <a:fillRect l="0" t="0" r="0" b="0"/>
            </a:stretch>
          </a:blipFill>
        </p:spPr>
      </p:sp>
      <p:sp>
        <p:nvSpPr>
          <p:cNvPr name="TextBox 4" id="4"/>
          <p:cNvSpPr txBox="true"/>
          <p:nvPr/>
        </p:nvSpPr>
        <p:spPr>
          <a:xfrm rot="0">
            <a:off x="7446371" y="509024"/>
            <a:ext cx="3395258" cy="424092"/>
          </a:xfrm>
          <a:prstGeom prst="rect">
            <a:avLst/>
          </a:prstGeom>
        </p:spPr>
        <p:txBody>
          <a:bodyPr anchor="t" rtlCol="false" tIns="0" lIns="0" bIns="0" rIns="0">
            <a:spAutoFit/>
          </a:bodyPr>
          <a:lstStyle/>
          <a:p>
            <a:pPr>
              <a:lnSpc>
                <a:spcPts val="3200"/>
              </a:lnSpc>
            </a:pPr>
            <a:r>
              <a:rPr lang="en-US" sz="3200">
                <a:solidFill>
                  <a:srgbClr val="5A60F1"/>
                </a:solidFill>
                <a:latin typeface="Montserrat Classic Bold"/>
              </a:rPr>
              <a:t>Comparation</a:t>
            </a:r>
          </a:p>
        </p:txBody>
      </p:sp>
      <p:sp>
        <p:nvSpPr>
          <p:cNvPr name="TextBox 5" id="5"/>
          <p:cNvSpPr txBox="true"/>
          <p:nvPr/>
        </p:nvSpPr>
        <p:spPr>
          <a:xfrm rot="0">
            <a:off x="1495082" y="5124450"/>
            <a:ext cx="11436196" cy="3668141"/>
          </a:xfrm>
          <a:prstGeom prst="rect">
            <a:avLst/>
          </a:prstGeom>
        </p:spPr>
        <p:txBody>
          <a:bodyPr anchor="t" rtlCol="false" tIns="0" lIns="0" bIns="0" rIns="0">
            <a:spAutoFit/>
          </a:bodyPr>
          <a:lstStyle/>
          <a:p>
            <a:pPr algn="just">
              <a:lnSpc>
                <a:spcPts val="2209"/>
              </a:lnSpc>
            </a:pPr>
            <a:r>
              <a:rPr lang="en-US" sz="1699">
                <a:solidFill>
                  <a:srgbClr val="000000"/>
                </a:solidFill>
                <a:latin typeface="Montserrat Classic"/>
              </a:rPr>
              <a:t>H</a:t>
            </a:r>
            <a:r>
              <a:rPr lang="en-US" sz="1699">
                <a:solidFill>
                  <a:srgbClr val="000000"/>
                </a:solidFill>
                <a:latin typeface="Montserrat Classic"/>
              </a:rPr>
              <a:t>asil Analisis :</a:t>
            </a:r>
          </a:p>
          <a:p>
            <a:pPr algn="just" marL="367029" indent="-183514" lvl="1">
              <a:lnSpc>
                <a:spcPts val="2753"/>
              </a:lnSpc>
              <a:buFont typeface="Arial"/>
              <a:buChar char="•"/>
            </a:pPr>
            <a:r>
              <a:rPr lang="en-US" sz="1699">
                <a:solidFill>
                  <a:srgbClr val="000000"/>
                </a:solidFill>
                <a:latin typeface="Montserrat Classic"/>
              </a:rPr>
              <a:t>Nilai RMSE seberapa besar kesalahan rata-rata dari model dalam memprediksi variabel respons.</a:t>
            </a:r>
          </a:p>
          <a:p>
            <a:pPr algn="just" marL="367029" indent="-183514" lvl="1">
              <a:lnSpc>
                <a:spcPts val="2753"/>
              </a:lnSpc>
              <a:buFont typeface="Arial"/>
              <a:buChar char="•"/>
            </a:pPr>
            <a:r>
              <a:rPr lang="en-US" sz="1699">
                <a:solidFill>
                  <a:srgbClr val="000000"/>
                </a:solidFill>
                <a:latin typeface="Montserrat Classic"/>
              </a:rPr>
              <a:t>RMSE_train: Ini menunjukkan bahwa rata-rata kesalahan prediksi dari model pertama sebesar 4.691222. Ini artinya, perbedaan antara nilai prediksi dan nilai aktual pada data sekitar 4.69.</a:t>
            </a:r>
          </a:p>
          <a:p>
            <a:pPr algn="just" marL="367029" indent="-183514" lvl="1">
              <a:lnSpc>
                <a:spcPts val="2753"/>
              </a:lnSpc>
              <a:buFont typeface="Arial"/>
              <a:buChar char="•"/>
            </a:pPr>
            <a:r>
              <a:rPr lang="en-US" sz="1699">
                <a:solidFill>
                  <a:srgbClr val="000000"/>
                </a:solidFill>
                <a:latin typeface="Montserrat Classic"/>
              </a:rPr>
              <a:t>RMSE_test: Sedangkan nilai RMSE kedua, 4.998986, menunjukkan bahwa rata-rata kesalahan prediksi dari model kedua adalah sekitar 4.99.</a:t>
            </a:r>
          </a:p>
          <a:p>
            <a:pPr algn="just" marL="367029" indent="-183514" lvl="1">
              <a:lnSpc>
                <a:spcPts val="2753"/>
              </a:lnSpc>
              <a:buFont typeface="Arial"/>
              <a:buChar char="•"/>
            </a:pPr>
            <a:r>
              <a:rPr lang="en-US" sz="1699">
                <a:solidFill>
                  <a:srgbClr val="000000"/>
                </a:solidFill>
                <a:latin typeface="Montserrat Classic"/>
              </a:rPr>
              <a:t>Semakin rendah nilai RMSE, semakin baik performa prediksi model. Oleh karena itu, model pertama memiliki tingkat kesalahan yang lebih rendah dibandingkan dengan model kedua, yang berarti model pertama cenderung lebih baik dalam melakukan prediksi terhadap variabel respons. Namun, penting untuk mempertimbangkan konteks data spesifik dan tujuan analisis sebelum mengambil kesimpulan final terkait performa model.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8F7F2"/>
        </a:solidFill>
      </p:bgPr>
    </p:bg>
    <p:spTree>
      <p:nvGrpSpPr>
        <p:cNvPr id="1" name=""/>
        <p:cNvGrpSpPr/>
        <p:nvPr/>
      </p:nvGrpSpPr>
      <p:grpSpPr>
        <a:xfrm>
          <a:off x="0" y="0"/>
          <a:ext cx="0" cy="0"/>
          <a:chOff x="0" y="0"/>
          <a:chExt cx="0" cy="0"/>
        </a:xfrm>
      </p:grpSpPr>
      <p:grpSp>
        <p:nvGrpSpPr>
          <p:cNvPr name="Group 2" id="2"/>
          <p:cNvGrpSpPr/>
          <p:nvPr/>
        </p:nvGrpSpPr>
        <p:grpSpPr>
          <a:xfrm rot="0">
            <a:off x="8575051" y="3183800"/>
            <a:ext cx="3538136" cy="2067154"/>
            <a:chOff x="0" y="0"/>
            <a:chExt cx="4717515" cy="2756206"/>
          </a:xfrm>
        </p:grpSpPr>
        <p:sp>
          <p:nvSpPr>
            <p:cNvPr name="TextBox 3" id="3"/>
            <p:cNvSpPr txBox="true"/>
            <p:nvPr/>
          </p:nvSpPr>
          <p:spPr>
            <a:xfrm rot="0">
              <a:off x="0" y="142875"/>
              <a:ext cx="2649163" cy="1474258"/>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01</a:t>
              </a:r>
            </a:p>
          </p:txBody>
        </p:sp>
        <p:sp>
          <p:nvSpPr>
            <p:cNvPr name="TextBox 4" id="4"/>
            <p:cNvSpPr txBox="true"/>
            <p:nvPr/>
          </p:nvSpPr>
          <p:spPr>
            <a:xfrm rot="0">
              <a:off x="0" y="1791000"/>
              <a:ext cx="4717515" cy="5846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Objectives</a:t>
              </a:r>
            </a:p>
          </p:txBody>
        </p:sp>
        <p:sp>
          <p:nvSpPr>
            <p:cNvPr name="AutoShape 5" id="5"/>
            <p:cNvSpPr/>
            <p:nvPr/>
          </p:nvSpPr>
          <p:spPr>
            <a:xfrm>
              <a:off x="0" y="2749856"/>
              <a:ext cx="4717515" cy="0"/>
            </a:xfrm>
            <a:prstGeom prst="line">
              <a:avLst/>
            </a:prstGeom>
            <a:ln cap="rnd" w="12700">
              <a:solidFill>
                <a:srgbClr val="191919"/>
              </a:solidFill>
              <a:prstDash val="solid"/>
              <a:headEnd type="none" len="sm" w="sm"/>
              <a:tailEnd type="none" len="sm" w="sm"/>
            </a:ln>
          </p:spPr>
        </p:sp>
      </p:grpSp>
      <p:grpSp>
        <p:nvGrpSpPr>
          <p:cNvPr name="Group 6" id="6"/>
          <p:cNvGrpSpPr/>
          <p:nvPr/>
        </p:nvGrpSpPr>
        <p:grpSpPr>
          <a:xfrm rot="0">
            <a:off x="8575051" y="5889372"/>
            <a:ext cx="3538136" cy="2067154"/>
            <a:chOff x="0" y="0"/>
            <a:chExt cx="4717515" cy="2756206"/>
          </a:xfrm>
        </p:grpSpPr>
        <p:sp>
          <p:nvSpPr>
            <p:cNvPr name="TextBox 7" id="7"/>
            <p:cNvSpPr txBox="true"/>
            <p:nvPr/>
          </p:nvSpPr>
          <p:spPr>
            <a:xfrm rot="0">
              <a:off x="0" y="142875"/>
              <a:ext cx="2649163" cy="1474258"/>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03</a:t>
              </a:r>
            </a:p>
          </p:txBody>
        </p:sp>
        <p:sp>
          <p:nvSpPr>
            <p:cNvPr name="TextBox 8" id="8"/>
            <p:cNvSpPr txBox="true"/>
            <p:nvPr/>
          </p:nvSpPr>
          <p:spPr>
            <a:xfrm rot="0">
              <a:off x="0" y="1791000"/>
              <a:ext cx="4717515" cy="5846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Model Choices</a:t>
              </a:r>
            </a:p>
          </p:txBody>
        </p:sp>
        <p:sp>
          <p:nvSpPr>
            <p:cNvPr name="AutoShape 9" id="9"/>
            <p:cNvSpPr/>
            <p:nvPr/>
          </p:nvSpPr>
          <p:spPr>
            <a:xfrm>
              <a:off x="0" y="2749856"/>
              <a:ext cx="4717515" cy="0"/>
            </a:xfrm>
            <a:prstGeom prst="line">
              <a:avLst/>
            </a:prstGeom>
            <a:ln cap="rnd" w="12700">
              <a:solidFill>
                <a:srgbClr val="191919"/>
              </a:solidFill>
              <a:prstDash val="solid"/>
              <a:headEnd type="none" len="sm" w="sm"/>
              <a:tailEnd type="none" len="sm" w="sm"/>
            </a:ln>
          </p:spPr>
        </p:sp>
      </p:grpSp>
      <p:grpSp>
        <p:nvGrpSpPr>
          <p:cNvPr name="Group 10" id="10"/>
          <p:cNvGrpSpPr/>
          <p:nvPr/>
        </p:nvGrpSpPr>
        <p:grpSpPr>
          <a:xfrm rot="0">
            <a:off x="12778915" y="3183800"/>
            <a:ext cx="3538136" cy="2067154"/>
            <a:chOff x="0" y="0"/>
            <a:chExt cx="4717515" cy="2756206"/>
          </a:xfrm>
        </p:grpSpPr>
        <p:sp>
          <p:nvSpPr>
            <p:cNvPr name="TextBox 11" id="11"/>
            <p:cNvSpPr txBox="true"/>
            <p:nvPr/>
          </p:nvSpPr>
          <p:spPr>
            <a:xfrm rot="0">
              <a:off x="0" y="142875"/>
              <a:ext cx="2649163" cy="1474258"/>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02</a:t>
              </a:r>
            </a:p>
          </p:txBody>
        </p:sp>
        <p:sp>
          <p:nvSpPr>
            <p:cNvPr name="TextBox 12" id="12"/>
            <p:cNvSpPr txBox="true"/>
            <p:nvPr/>
          </p:nvSpPr>
          <p:spPr>
            <a:xfrm rot="0">
              <a:off x="0" y="1791000"/>
              <a:ext cx="4717515" cy="5846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EDA</a:t>
              </a:r>
            </a:p>
          </p:txBody>
        </p:sp>
        <p:sp>
          <p:nvSpPr>
            <p:cNvPr name="AutoShape 13" id="13"/>
            <p:cNvSpPr/>
            <p:nvPr/>
          </p:nvSpPr>
          <p:spPr>
            <a:xfrm>
              <a:off x="0" y="2749856"/>
              <a:ext cx="4717515" cy="0"/>
            </a:xfrm>
            <a:prstGeom prst="line">
              <a:avLst/>
            </a:prstGeom>
            <a:ln cap="rnd" w="12700">
              <a:solidFill>
                <a:srgbClr val="191919"/>
              </a:solidFill>
              <a:prstDash val="solid"/>
              <a:headEnd type="none" len="sm" w="sm"/>
              <a:tailEnd type="none" len="sm" w="sm"/>
            </a:ln>
          </p:spPr>
        </p:sp>
      </p:grpSp>
      <p:grpSp>
        <p:nvGrpSpPr>
          <p:cNvPr name="Group 14" id="14"/>
          <p:cNvGrpSpPr/>
          <p:nvPr/>
        </p:nvGrpSpPr>
        <p:grpSpPr>
          <a:xfrm rot="0">
            <a:off x="12778915" y="5489322"/>
            <a:ext cx="3538136" cy="2467204"/>
            <a:chOff x="0" y="0"/>
            <a:chExt cx="4717515" cy="3289606"/>
          </a:xfrm>
        </p:grpSpPr>
        <p:sp>
          <p:nvSpPr>
            <p:cNvPr name="TextBox 15" id="15"/>
            <p:cNvSpPr txBox="true"/>
            <p:nvPr/>
          </p:nvSpPr>
          <p:spPr>
            <a:xfrm rot="0">
              <a:off x="0" y="142875"/>
              <a:ext cx="2649163" cy="1474258"/>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04</a:t>
              </a:r>
            </a:p>
          </p:txBody>
        </p:sp>
        <p:sp>
          <p:nvSpPr>
            <p:cNvPr name="TextBox 16" id="16"/>
            <p:cNvSpPr txBox="true"/>
            <p:nvPr/>
          </p:nvSpPr>
          <p:spPr>
            <a:xfrm rot="0">
              <a:off x="0" y="1791000"/>
              <a:ext cx="4717515" cy="11180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Best Model and Recommendation</a:t>
              </a:r>
            </a:p>
          </p:txBody>
        </p:sp>
        <p:sp>
          <p:nvSpPr>
            <p:cNvPr name="AutoShape 17" id="17"/>
            <p:cNvSpPr/>
            <p:nvPr/>
          </p:nvSpPr>
          <p:spPr>
            <a:xfrm>
              <a:off x="0" y="3283256"/>
              <a:ext cx="4717515" cy="0"/>
            </a:xfrm>
            <a:prstGeom prst="line">
              <a:avLst/>
            </a:prstGeom>
            <a:ln cap="rnd" w="12700">
              <a:solidFill>
                <a:srgbClr val="191919"/>
              </a:solidFill>
              <a:prstDash val="solid"/>
              <a:headEnd type="none" len="sm" w="sm"/>
              <a:tailEnd type="none" len="sm" w="sm"/>
            </a:ln>
          </p:spPr>
        </p:sp>
      </p:grpSp>
      <p:sp>
        <p:nvSpPr>
          <p:cNvPr name="TextBox 18" id="18"/>
          <p:cNvSpPr txBox="true"/>
          <p:nvPr/>
        </p:nvSpPr>
        <p:spPr>
          <a:xfrm rot="0">
            <a:off x="1298412" y="990600"/>
            <a:ext cx="5413378" cy="306705"/>
          </a:xfrm>
          <a:prstGeom prst="rect">
            <a:avLst/>
          </a:prstGeom>
        </p:spPr>
        <p:txBody>
          <a:bodyPr anchor="t" rtlCol="false" tIns="0" lIns="0" bIns="0" rIns="0">
            <a:spAutoFit/>
          </a:bodyPr>
          <a:lstStyle/>
          <a:p>
            <a:pPr>
              <a:lnSpc>
                <a:spcPts val="2520"/>
              </a:lnSpc>
            </a:pPr>
            <a:r>
              <a:rPr lang="en-US" sz="1800">
                <a:solidFill>
                  <a:srgbClr val="191919"/>
                </a:solidFill>
                <a:latin typeface="Fredoka Light"/>
              </a:rPr>
              <a:t>kelompok 10</a:t>
            </a:r>
          </a:p>
        </p:txBody>
      </p:sp>
      <p:grpSp>
        <p:nvGrpSpPr>
          <p:cNvPr name="Group 19" id="19"/>
          <p:cNvGrpSpPr/>
          <p:nvPr/>
        </p:nvGrpSpPr>
        <p:grpSpPr>
          <a:xfrm rot="0">
            <a:off x="1298412" y="3730429"/>
            <a:ext cx="6169540" cy="2441320"/>
            <a:chOff x="0" y="0"/>
            <a:chExt cx="8226053" cy="3255093"/>
          </a:xfrm>
        </p:grpSpPr>
        <p:sp>
          <p:nvSpPr>
            <p:cNvPr name="TextBox 20" id="20"/>
            <p:cNvSpPr txBox="true"/>
            <p:nvPr/>
          </p:nvSpPr>
          <p:spPr>
            <a:xfrm rot="0">
              <a:off x="0" y="2670470"/>
              <a:ext cx="8226053" cy="5846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Key points for discussion</a:t>
              </a:r>
            </a:p>
          </p:txBody>
        </p:sp>
        <p:sp>
          <p:nvSpPr>
            <p:cNvPr name="TextBox 21" id="21"/>
            <p:cNvSpPr txBox="true"/>
            <p:nvPr/>
          </p:nvSpPr>
          <p:spPr>
            <a:xfrm rot="0">
              <a:off x="0" y="634708"/>
              <a:ext cx="8226053" cy="1622002"/>
            </a:xfrm>
            <a:prstGeom prst="rect">
              <a:avLst/>
            </a:prstGeom>
          </p:spPr>
          <p:txBody>
            <a:bodyPr anchor="t" rtlCol="false" tIns="0" lIns="0" bIns="0" rIns="0">
              <a:spAutoFit/>
            </a:bodyPr>
            <a:lstStyle/>
            <a:p>
              <a:pPr>
                <a:lnSpc>
                  <a:spcPts val="8800"/>
                </a:lnSpc>
              </a:pPr>
              <a:r>
                <a:rPr lang="en-US" sz="8800">
                  <a:solidFill>
                    <a:srgbClr val="191919"/>
                  </a:solidFill>
                  <a:latin typeface="Fredoka Medium"/>
                </a:rPr>
                <a:t>Outlines</a:t>
              </a:r>
            </a:p>
          </p:txBody>
        </p:sp>
        <p:sp>
          <p:nvSpPr>
            <p:cNvPr name="AutoShape 22" id="22"/>
            <p:cNvSpPr/>
            <p:nvPr/>
          </p:nvSpPr>
          <p:spPr>
            <a:xfrm>
              <a:off x="0" y="50800"/>
              <a:ext cx="561716" cy="0"/>
            </a:xfrm>
            <a:prstGeom prst="line">
              <a:avLst/>
            </a:prstGeom>
            <a:ln cap="flat" w="101600">
              <a:solidFill>
                <a:srgbClr val="5A60F1"/>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flipV="true">
            <a:off x="0" y="678945"/>
            <a:ext cx="18288000" cy="4762"/>
          </a:xfrm>
          <a:prstGeom prst="line">
            <a:avLst/>
          </a:prstGeom>
          <a:ln cap="rnd" w="9525">
            <a:solidFill>
              <a:srgbClr val="191919"/>
            </a:solidFill>
            <a:prstDash val="solid"/>
            <a:headEnd type="none" len="sm" w="sm"/>
            <a:tailEnd type="none" len="sm" w="sm"/>
          </a:ln>
        </p:spPr>
      </p:sp>
      <p:sp>
        <p:nvSpPr>
          <p:cNvPr name="Freeform 3" id="3"/>
          <p:cNvSpPr/>
          <p:nvPr/>
        </p:nvSpPr>
        <p:spPr>
          <a:xfrm flipH="false" flipV="false" rot="0">
            <a:off x="621805" y="1549699"/>
            <a:ext cx="5387756" cy="5040817"/>
          </a:xfrm>
          <a:custGeom>
            <a:avLst/>
            <a:gdLst/>
            <a:ahLst/>
            <a:cxnLst/>
            <a:rect r="r" b="b" t="t" l="l"/>
            <a:pathLst>
              <a:path h="5040817" w="5387756">
                <a:moveTo>
                  <a:pt x="0" y="0"/>
                </a:moveTo>
                <a:lnTo>
                  <a:pt x="5387757" y="0"/>
                </a:lnTo>
                <a:lnTo>
                  <a:pt x="5387757" y="5040818"/>
                </a:lnTo>
                <a:lnTo>
                  <a:pt x="0" y="5040818"/>
                </a:lnTo>
                <a:lnTo>
                  <a:pt x="0" y="0"/>
                </a:lnTo>
                <a:close/>
              </a:path>
            </a:pathLst>
          </a:custGeom>
          <a:blipFill>
            <a:blip r:embed="rId2"/>
            <a:stretch>
              <a:fillRect l="0" t="0" r="0" b="0"/>
            </a:stretch>
          </a:blipFill>
        </p:spPr>
      </p:sp>
      <p:sp>
        <p:nvSpPr>
          <p:cNvPr name="Freeform 4" id="4"/>
          <p:cNvSpPr/>
          <p:nvPr/>
        </p:nvSpPr>
        <p:spPr>
          <a:xfrm flipH="false" flipV="false" rot="0">
            <a:off x="6569283" y="1549699"/>
            <a:ext cx="5143691" cy="5040817"/>
          </a:xfrm>
          <a:custGeom>
            <a:avLst/>
            <a:gdLst/>
            <a:ahLst/>
            <a:cxnLst/>
            <a:rect r="r" b="b" t="t" l="l"/>
            <a:pathLst>
              <a:path h="5040817" w="5143691">
                <a:moveTo>
                  <a:pt x="0" y="0"/>
                </a:moveTo>
                <a:lnTo>
                  <a:pt x="5143692" y="0"/>
                </a:lnTo>
                <a:lnTo>
                  <a:pt x="5143692" y="5040818"/>
                </a:lnTo>
                <a:lnTo>
                  <a:pt x="0" y="5040818"/>
                </a:lnTo>
                <a:lnTo>
                  <a:pt x="0" y="0"/>
                </a:lnTo>
                <a:close/>
              </a:path>
            </a:pathLst>
          </a:custGeom>
          <a:blipFill>
            <a:blip r:embed="rId3"/>
            <a:stretch>
              <a:fillRect l="0" t="0" r="0" b="0"/>
            </a:stretch>
          </a:blipFill>
        </p:spPr>
      </p:sp>
      <p:sp>
        <p:nvSpPr>
          <p:cNvPr name="Freeform 5" id="5"/>
          <p:cNvSpPr/>
          <p:nvPr/>
        </p:nvSpPr>
        <p:spPr>
          <a:xfrm flipH="false" flipV="false" rot="0">
            <a:off x="9549882" y="6822877"/>
            <a:ext cx="2902272" cy="950400"/>
          </a:xfrm>
          <a:custGeom>
            <a:avLst/>
            <a:gdLst/>
            <a:ahLst/>
            <a:cxnLst/>
            <a:rect r="r" b="b" t="t" l="l"/>
            <a:pathLst>
              <a:path h="950400" w="2902272">
                <a:moveTo>
                  <a:pt x="0" y="0"/>
                </a:moveTo>
                <a:lnTo>
                  <a:pt x="2902272" y="0"/>
                </a:lnTo>
                <a:lnTo>
                  <a:pt x="2902272" y="950400"/>
                </a:lnTo>
                <a:lnTo>
                  <a:pt x="0" y="950400"/>
                </a:lnTo>
                <a:lnTo>
                  <a:pt x="0" y="0"/>
                </a:lnTo>
                <a:close/>
              </a:path>
            </a:pathLst>
          </a:custGeom>
          <a:blipFill>
            <a:blip r:embed="rId4"/>
            <a:stretch>
              <a:fillRect l="-10959" t="-16044" r="-3196" b="-134595"/>
            </a:stretch>
          </a:blipFill>
        </p:spPr>
      </p:sp>
      <p:sp>
        <p:nvSpPr>
          <p:cNvPr name="Freeform 6" id="6"/>
          <p:cNvSpPr/>
          <p:nvPr/>
        </p:nvSpPr>
        <p:spPr>
          <a:xfrm flipH="false" flipV="false" rot="0">
            <a:off x="12227172" y="1549699"/>
            <a:ext cx="5673601" cy="5040817"/>
          </a:xfrm>
          <a:custGeom>
            <a:avLst/>
            <a:gdLst/>
            <a:ahLst/>
            <a:cxnLst/>
            <a:rect r="r" b="b" t="t" l="l"/>
            <a:pathLst>
              <a:path h="5040817" w="5673601">
                <a:moveTo>
                  <a:pt x="0" y="0"/>
                </a:moveTo>
                <a:lnTo>
                  <a:pt x="5673601" y="0"/>
                </a:lnTo>
                <a:lnTo>
                  <a:pt x="5673601" y="5040818"/>
                </a:lnTo>
                <a:lnTo>
                  <a:pt x="0" y="5040818"/>
                </a:lnTo>
                <a:lnTo>
                  <a:pt x="0" y="0"/>
                </a:lnTo>
                <a:close/>
              </a:path>
            </a:pathLst>
          </a:custGeom>
          <a:blipFill>
            <a:blip r:embed="rId5"/>
            <a:stretch>
              <a:fillRect l="0" t="0" r="0" b="0"/>
            </a:stretch>
          </a:blipFill>
        </p:spPr>
      </p:sp>
      <p:sp>
        <p:nvSpPr>
          <p:cNvPr name="Freeform 7" id="7"/>
          <p:cNvSpPr/>
          <p:nvPr/>
        </p:nvSpPr>
        <p:spPr>
          <a:xfrm flipH="false" flipV="false" rot="0">
            <a:off x="13191379" y="6832402"/>
            <a:ext cx="4182755" cy="1141695"/>
          </a:xfrm>
          <a:custGeom>
            <a:avLst/>
            <a:gdLst/>
            <a:ahLst/>
            <a:cxnLst/>
            <a:rect r="r" b="b" t="t" l="l"/>
            <a:pathLst>
              <a:path h="1141695" w="4182755">
                <a:moveTo>
                  <a:pt x="0" y="0"/>
                </a:moveTo>
                <a:lnTo>
                  <a:pt x="4182756" y="0"/>
                </a:lnTo>
                <a:lnTo>
                  <a:pt x="4182756" y="1141695"/>
                </a:lnTo>
                <a:lnTo>
                  <a:pt x="0" y="1141695"/>
                </a:lnTo>
                <a:lnTo>
                  <a:pt x="0" y="0"/>
                </a:lnTo>
                <a:close/>
              </a:path>
            </a:pathLst>
          </a:custGeom>
          <a:blipFill>
            <a:blip r:embed="rId6"/>
            <a:stretch>
              <a:fillRect l="0" t="0" r="0" b="0"/>
            </a:stretch>
          </a:blipFill>
        </p:spPr>
      </p:sp>
      <p:sp>
        <p:nvSpPr>
          <p:cNvPr name="TextBox 8" id="8"/>
          <p:cNvSpPr txBox="true"/>
          <p:nvPr/>
        </p:nvSpPr>
        <p:spPr>
          <a:xfrm rot="0">
            <a:off x="7446371" y="254853"/>
            <a:ext cx="3395258" cy="424092"/>
          </a:xfrm>
          <a:prstGeom prst="rect">
            <a:avLst/>
          </a:prstGeom>
        </p:spPr>
        <p:txBody>
          <a:bodyPr anchor="t" rtlCol="false" tIns="0" lIns="0" bIns="0" rIns="0">
            <a:spAutoFit/>
          </a:bodyPr>
          <a:lstStyle/>
          <a:p>
            <a:pPr>
              <a:lnSpc>
                <a:spcPts val="3200"/>
              </a:lnSpc>
            </a:pPr>
            <a:r>
              <a:rPr lang="en-US" sz="3200">
                <a:solidFill>
                  <a:srgbClr val="5A60F1"/>
                </a:solidFill>
                <a:latin typeface="Montserrat Classic Bold"/>
              </a:rPr>
              <a:t>Assumptions</a:t>
            </a:r>
          </a:p>
        </p:txBody>
      </p:sp>
      <p:sp>
        <p:nvSpPr>
          <p:cNvPr name="TextBox 9" id="9"/>
          <p:cNvSpPr txBox="true"/>
          <p:nvPr/>
        </p:nvSpPr>
        <p:spPr>
          <a:xfrm rot="0">
            <a:off x="621805" y="7078320"/>
            <a:ext cx="5387756" cy="826135"/>
          </a:xfrm>
          <a:prstGeom prst="rect">
            <a:avLst/>
          </a:prstGeom>
        </p:spPr>
        <p:txBody>
          <a:bodyPr anchor="t" rtlCol="false" tIns="0" lIns="0" bIns="0" rIns="0">
            <a:spAutoFit/>
          </a:bodyPr>
          <a:lstStyle/>
          <a:p>
            <a:pPr algn="just">
              <a:lnSpc>
                <a:spcPts val="2209"/>
              </a:lnSpc>
            </a:pPr>
            <a:r>
              <a:rPr lang="en-US" sz="1699">
                <a:solidFill>
                  <a:srgbClr val="000000"/>
                </a:solidFill>
                <a:latin typeface="Montserrat Classic"/>
              </a:rPr>
              <a:t>Model stepwise memenuhi asumsi linearity karena sebaran nilai residual “bounce randomly” atau sebaran datanya berada disekitar nilai 0.</a:t>
            </a:r>
          </a:p>
        </p:txBody>
      </p:sp>
      <p:sp>
        <p:nvSpPr>
          <p:cNvPr name="TextBox 10" id="10"/>
          <p:cNvSpPr txBox="true"/>
          <p:nvPr/>
        </p:nvSpPr>
        <p:spPr>
          <a:xfrm rot="0">
            <a:off x="627648" y="870315"/>
            <a:ext cx="1157552" cy="326959"/>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Montserrat Classic"/>
              </a:rPr>
              <a:t>linearitas</a:t>
            </a:r>
          </a:p>
        </p:txBody>
      </p:sp>
      <p:sp>
        <p:nvSpPr>
          <p:cNvPr name="TextBox 11" id="11"/>
          <p:cNvSpPr txBox="true"/>
          <p:nvPr/>
        </p:nvSpPr>
        <p:spPr>
          <a:xfrm rot="0">
            <a:off x="6569283" y="905599"/>
            <a:ext cx="1359738" cy="326959"/>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Montserrat Classic"/>
              </a:rPr>
              <a:t>normalitas</a:t>
            </a:r>
          </a:p>
        </p:txBody>
      </p:sp>
      <p:sp>
        <p:nvSpPr>
          <p:cNvPr name="TextBox 12" id="12"/>
          <p:cNvSpPr txBox="true"/>
          <p:nvPr/>
        </p:nvSpPr>
        <p:spPr>
          <a:xfrm rot="0">
            <a:off x="6569283" y="7154520"/>
            <a:ext cx="5143691" cy="2303727"/>
          </a:xfrm>
          <a:prstGeom prst="rect">
            <a:avLst/>
          </a:prstGeom>
        </p:spPr>
        <p:txBody>
          <a:bodyPr anchor="t" rtlCol="false" tIns="0" lIns="0" bIns="0" rIns="0">
            <a:spAutoFit/>
          </a:bodyPr>
          <a:lstStyle/>
          <a:p>
            <a:pPr algn="just">
              <a:lnSpc>
                <a:spcPts val="1500"/>
              </a:lnSpc>
            </a:pPr>
            <a:r>
              <a:rPr lang="en-US" sz="1500">
                <a:solidFill>
                  <a:srgbClr val="000000"/>
                </a:solidFill>
                <a:latin typeface="Montserrat Classic"/>
              </a:rPr>
              <a:t>Shapiro-Wilk hypothesis test:</a:t>
            </a:r>
          </a:p>
          <a:p>
            <a:pPr algn="just">
              <a:lnSpc>
                <a:spcPts val="1500"/>
              </a:lnSpc>
            </a:pPr>
          </a:p>
          <a:p>
            <a:pPr algn="just">
              <a:lnSpc>
                <a:spcPts val="1500"/>
              </a:lnSpc>
            </a:pPr>
            <a:r>
              <a:rPr lang="en-US" sz="1500">
                <a:solidFill>
                  <a:srgbClr val="000000"/>
                </a:solidFill>
                <a:latin typeface="Montserrat Classic"/>
              </a:rPr>
              <a:t>H0  : berdistribusi normal</a:t>
            </a:r>
          </a:p>
          <a:p>
            <a:pPr algn="just">
              <a:lnSpc>
                <a:spcPts val="1500"/>
              </a:lnSpc>
            </a:pPr>
            <a:r>
              <a:rPr lang="en-US" sz="1500">
                <a:solidFill>
                  <a:srgbClr val="000000"/>
                </a:solidFill>
                <a:latin typeface="Montserrat Classic"/>
              </a:rPr>
              <a:t>H1  : tidak berdistribusi normal</a:t>
            </a:r>
          </a:p>
          <a:p>
            <a:pPr algn="just">
              <a:lnSpc>
                <a:spcPts val="1500"/>
              </a:lnSpc>
            </a:pPr>
            <a:r>
              <a:rPr lang="en-US" sz="1500">
                <a:solidFill>
                  <a:srgbClr val="000000"/>
                </a:solidFill>
                <a:latin typeface="Montserrat Classic"/>
              </a:rPr>
              <a:t>Kondisi yang diharapkan:  H0 </a:t>
            </a:r>
          </a:p>
          <a:p>
            <a:pPr algn="just">
              <a:lnSpc>
                <a:spcPts val="1500"/>
              </a:lnSpc>
            </a:pPr>
          </a:p>
          <a:p>
            <a:pPr algn="just">
              <a:lnSpc>
                <a:spcPts val="1500"/>
              </a:lnSpc>
            </a:pPr>
          </a:p>
          <a:p>
            <a:pPr algn="just">
              <a:lnSpc>
                <a:spcPts val="1500"/>
              </a:lnSpc>
            </a:pPr>
            <a:r>
              <a:rPr lang="en-US" sz="1500">
                <a:solidFill>
                  <a:srgbClr val="000000"/>
                </a:solidFill>
                <a:latin typeface="Montserrat Classic"/>
              </a:rPr>
              <a:t>Dari hasil output yang diperoleh :</a:t>
            </a:r>
          </a:p>
          <a:p>
            <a:pPr algn="just">
              <a:lnSpc>
                <a:spcPts val="1500"/>
              </a:lnSpc>
            </a:pPr>
          </a:p>
          <a:p>
            <a:pPr algn="just">
              <a:lnSpc>
                <a:spcPts val="1500"/>
              </a:lnSpc>
            </a:pPr>
            <a:r>
              <a:rPr lang="en-US" sz="1500">
                <a:solidFill>
                  <a:srgbClr val="000000"/>
                </a:solidFill>
                <a:latin typeface="Montserrat Classic"/>
              </a:rPr>
              <a:t>p-value &lt; 0.05 sehingga tolak  H0  yang berarti model tidak berdistribusi normal atau asumsi Normality of Residuals tidak terpenuhi</a:t>
            </a:r>
          </a:p>
        </p:txBody>
      </p:sp>
      <p:sp>
        <p:nvSpPr>
          <p:cNvPr name="TextBox 13" id="13"/>
          <p:cNvSpPr txBox="true"/>
          <p:nvPr/>
        </p:nvSpPr>
        <p:spPr>
          <a:xfrm rot="0">
            <a:off x="12452154" y="7955047"/>
            <a:ext cx="5223638" cy="1971955"/>
          </a:xfrm>
          <a:prstGeom prst="rect">
            <a:avLst/>
          </a:prstGeom>
        </p:spPr>
        <p:txBody>
          <a:bodyPr anchor="t" rtlCol="false" tIns="0" lIns="0" bIns="0" rIns="0">
            <a:spAutoFit/>
          </a:bodyPr>
          <a:lstStyle/>
          <a:p>
            <a:pPr algn="just">
              <a:lnSpc>
                <a:spcPts val="1549"/>
              </a:lnSpc>
              <a:spcBef>
                <a:spcPct val="0"/>
              </a:spcBef>
            </a:pPr>
            <a:r>
              <a:rPr lang="en-US" sz="1192">
                <a:solidFill>
                  <a:srgbClr val="000000"/>
                </a:solidFill>
                <a:latin typeface="Montserrat Classic"/>
              </a:rPr>
              <a:t>Breusch-Pagan hypothesis test:</a:t>
            </a:r>
          </a:p>
          <a:p>
            <a:pPr algn="just">
              <a:lnSpc>
                <a:spcPts val="1549"/>
              </a:lnSpc>
              <a:spcBef>
                <a:spcPct val="0"/>
              </a:spcBef>
            </a:pPr>
          </a:p>
          <a:p>
            <a:pPr algn="just">
              <a:lnSpc>
                <a:spcPts val="1549"/>
              </a:lnSpc>
              <a:spcBef>
                <a:spcPct val="0"/>
              </a:spcBef>
            </a:pPr>
            <a:r>
              <a:rPr lang="en-US" sz="1192">
                <a:solidFill>
                  <a:srgbClr val="000000"/>
                </a:solidFill>
                <a:latin typeface="Montserrat Classic"/>
              </a:rPr>
              <a:t>H0 : homoscedasticity</a:t>
            </a:r>
          </a:p>
          <a:p>
            <a:pPr algn="just">
              <a:lnSpc>
                <a:spcPts val="1549"/>
              </a:lnSpc>
              <a:spcBef>
                <a:spcPct val="0"/>
              </a:spcBef>
            </a:pPr>
            <a:r>
              <a:rPr lang="en-US" sz="1192">
                <a:solidFill>
                  <a:srgbClr val="000000"/>
                </a:solidFill>
                <a:latin typeface="Montserrat Classic"/>
              </a:rPr>
              <a:t>H1 : heteroscedasticity</a:t>
            </a:r>
          </a:p>
          <a:p>
            <a:pPr algn="just">
              <a:lnSpc>
                <a:spcPts val="1549"/>
              </a:lnSpc>
              <a:spcBef>
                <a:spcPct val="0"/>
              </a:spcBef>
            </a:pPr>
            <a:r>
              <a:rPr lang="en-US" sz="1192">
                <a:solidFill>
                  <a:srgbClr val="000000"/>
                </a:solidFill>
                <a:latin typeface="Montserrat Classic"/>
              </a:rPr>
              <a:t>Kondisi yang diharapkan:  H0 </a:t>
            </a:r>
          </a:p>
          <a:p>
            <a:pPr algn="just">
              <a:lnSpc>
                <a:spcPts val="1549"/>
              </a:lnSpc>
              <a:spcBef>
                <a:spcPct val="0"/>
              </a:spcBef>
            </a:pPr>
          </a:p>
          <a:p>
            <a:pPr algn="just">
              <a:lnSpc>
                <a:spcPts val="1549"/>
              </a:lnSpc>
              <a:spcBef>
                <a:spcPct val="0"/>
              </a:spcBef>
            </a:pPr>
          </a:p>
          <a:p>
            <a:pPr algn="just">
              <a:lnSpc>
                <a:spcPts val="1549"/>
              </a:lnSpc>
              <a:spcBef>
                <a:spcPct val="0"/>
              </a:spcBef>
            </a:pPr>
            <a:r>
              <a:rPr lang="en-US" sz="1192">
                <a:solidFill>
                  <a:srgbClr val="000000"/>
                </a:solidFill>
                <a:latin typeface="Montserrat Classic"/>
              </a:rPr>
              <a:t>Dari hasil output yang diperoleh : p-value &lt; 0.05 sehingga tolak  H0  yang berarti model mempunyai error yang menyebar tidak konstan atau heteroscedasticity dan asumsinya tidak terpenuhi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flipV="true">
            <a:off x="0" y="678945"/>
            <a:ext cx="18288000" cy="4762"/>
          </a:xfrm>
          <a:prstGeom prst="line">
            <a:avLst/>
          </a:prstGeom>
          <a:ln cap="rnd" w="9525">
            <a:solidFill>
              <a:srgbClr val="191919"/>
            </a:solidFill>
            <a:prstDash val="solid"/>
            <a:headEnd type="none" len="sm" w="sm"/>
            <a:tailEnd type="none" len="sm" w="sm"/>
          </a:ln>
        </p:spPr>
      </p:sp>
      <p:sp>
        <p:nvSpPr>
          <p:cNvPr name="Freeform 3" id="3"/>
          <p:cNvSpPr/>
          <p:nvPr/>
        </p:nvSpPr>
        <p:spPr>
          <a:xfrm flipH="false" flipV="false" rot="0">
            <a:off x="4882903" y="3056348"/>
            <a:ext cx="2620800" cy="5814212"/>
          </a:xfrm>
          <a:custGeom>
            <a:avLst/>
            <a:gdLst/>
            <a:ahLst/>
            <a:cxnLst/>
            <a:rect r="r" b="b" t="t" l="l"/>
            <a:pathLst>
              <a:path h="5814212" w="2620800">
                <a:moveTo>
                  <a:pt x="0" y="0"/>
                </a:moveTo>
                <a:lnTo>
                  <a:pt x="2620800" y="0"/>
                </a:lnTo>
                <a:lnTo>
                  <a:pt x="2620800" y="5814212"/>
                </a:lnTo>
                <a:lnTo>
                  <a:pt x="0" y="5814212"/>
                </a:lnTo>
                <a:lnTo>
                  <a:pt x="0" y="0"/>
                </a:lnTo>
                <a:close/>
              </a:path>
            </a:pathLst>
          </a:custGeom>
          <a:blipFill>
            <a:blip r:embed="rId2"/>
            <a:stretch>
              <a:fillRect l="0" t="0" r="0" b="0"/>
            </a:stretch>
          </a:blipFill>
        </p:spPr>
      </p:sp>
      <p:sp>
        <p:nvSpPr>
          <p:cNvPr name="TextBox 4" id="4"/>
          <p:cNvSpPr txBox="true"/>
          <p:nvPr/>
        </p:nvSpPr>
        <p:spPr>
          <a:xfrm rot="0">
            <a:off x="4888746" y="1473590"/>
            <a:ext cx="3442156" cy="1224016"/>
          </a:xfrm>
          <a:prstGeom prst="rect">
            <a:avLst/>
          </a:prstGeom>
        </p:spPr>
        <p:txBody>
          <a:bodyPr anchor="t" rtlCol="false" tIns="0" lIns="0" bIns="0" rIns="0">
            <a:spAutoFit/>
          </a:bodyPr>
          <a:lstStyle/>
          <a:p>
            <a:pPr>
              <a:lnSpc>
                <a:spcPts val="3200"/>
              </a:lnSpc>
            </a:pPr>
            <a:r>
              <a:rPr lang="en-US" sz="3200">
                <a:solidFill>
                  <a:srgbClr val="5A60F1"/>
                </a:solidFill>
                <a:latin typeface="Montserrat Classic Bold"/>
              </a:rPr>
              <a:t> Multicollinearity</a:t>
            </a:r>
          </a:p>
          <a:p>
            <a:pPr>
              <a:lnSpc>
                <a:spcPts val="3200"/>
              </a:lnSpc>
            </a:pPr>
          </a:p>
        </p:txBody>
      </p:sp>
      <p:sp>
        <p:nvSpPr>
          <p:cNvPr name="TextBox 5" id="5"/>
          <p:cNvSpPr txBox="true"/>
          <p:nvPr/>
        </p:nvSpPr>
        <p:spPr>
          <a:xfrm rot="0">
            <a:off x="8089028" y="4022087"/>
            <a:ext cx="5889565" cy="3312160"/>
          </a:xfrm>
          <a:prstGeom prst="rect">
            <a:avLst/>
          </a:prstGeom>
        </p:spPr>
        <p:txBody>
          <a:bodyPr anchor="t" rtlCol="false" tIns="0" lIns="0" bIns="0" rIns="0">
            <a:spAutoFit/>
          </a:bodyPr>
          <a:lstStyle/>
          <a:p>
            <a:pPr algn="just">
              <a:lnSpc>
                <a:spcPts val="2209"/>
              </a:lnSpc>
            </a:pPr>
            <a:r>
              <a:rPr lang="en-US" sz="1699">
                <a:solidFill>
                  <a:srgbClr val="000000"/>
                </a:solidFill>
                <a:latin typeface="Montserrat Classic"/>
              </a:rPr>
              <a:t>Uji VIF (Variance Inflation Factor)</a:t>
            </a:r>
          </a:p>
          <a:p>
            <a:pPr algn="just">
              <a:lnSpc>
                <a:spcPts val="2209"/>
              </a:lnSpc>
            </a:pPr>
            <a:r>
              <a:rPr lang="en-US" sz="1699">
                <a:solidFill>
                  <a:srgbClr val="000000"/>
                </a:solidFill>
                <a:latin typeface="Montserrat Classic"/>
              </a:rPr>
              <a:t>nilai VIF &gt; 10 : terjadi </a:t>
            </a:r>
            <a:r>
              <a:rPr lang="en-US" sz="1699">
                <a:solidFill>
                  <a:srgbClr val="000000"/>
                </a:solidFill>
                <a:latin typeface="Montserrat Classic"/>
              </a:rPr>
              <a:t>multicollinearity</a:t>
            </a:r>
          </a:p>
          <a:p>
            <a:pPr algn="just">
              <a:lnSpc>
                <a:spcPts val="2209"/>
              </a:lnSpc>
            </a:pPr>
            <a:r>
              <a:rPr lang="en-US" sz="1699">
                <a:solidFill>
                  <a:srgbClr val="000000"/>
                </a:solidFill>
                <a:latin typeface="Montserrat Classic"/>
              </a:rPr>
              <a:t>nilai VIF &lt; 10 : tidak terjadi multicollinearity Kondisi yang diharapkan: VIF &lt; 10</a:t>
            </a:r>
          </a:p>
          <a:p>
            <a:pPr algn="just">
              <a:lnSpc>
                <a:spcPts val="2209"/>
              </a:lnSpc>
            </a:pPr>
          </a:p>
          <a:p>
            <a:pPr algn="just">
              <a:lnSpc>
                <a:spcPts val="2209"/>
              </a:lnSpc>
            </a:pPr>
            <a:r>
              <a:rPr lang="en-US" sz="1699">
                <a:solidFill>
                  <a:srgbClr val="000000"/>
                </a:solidFill>
                <a:latin typeface="Montserrat Classic"/>
              </a:rPr>
              <a:t>Dari hasil output yang diperoleh :</a:t>
            </a:r>
          </a:p>
          <a:p>
            <a:pPr algn="just" marL="367029" indent="-183514" lvl="1">
              <a:lnSpc>
                <a:spcPts val="2209"/>
              </a:lnSpc>
              <a:buFont typeface="Arial"/>
              <a:buChar char="•"/>
            </a:pPr>
            <a:r>
              <a:rPr lang="en-US" sz="1699">
                <a:solidFill>
                  <a:srgbClr val="000000"/>
                </a:solidFill>
                <a:latin typeface="Montserrat Classic"/>
              </a:rPr>
              <a:t>tidak ada multicollinearity pada model stepwise</a:t>
            </a:r>
          </a:p>
          <a:p>
            <a:pPr algn="just" marL="367029" indent="-183514" lvl="1">
              <a:lnSpc>
                <a:spcPts val="2209"/>
              </a:lnSpc>
              <a:buFont typeface="Arial"/>
              <a:buChar char="•"/>
            </a:pPr>
            <a:r>
              <a:rPr lang="en-US" sz="1699">
                <a:solidFill>
                  <a:srgbClr val="000000"/>
                </a:solidFill>
                <a:latin typeface="Montserrat Classic"/>
              </a:rPr>
              <a:t>Dari hasil multicollinearity tidak ada nilai yang lebih dari 10, sehingga tidak ditemukan kondisi korelasi antar prediktor yang kuat. tentu saja kita tidak mengharapkan prediktor kita redundan pada sebuah model yang kita buat</a:t>
            </a:r>
          </a:p>
        </p:txBody>
      </p:sp>
      <p:sp>
        <p:nvSpPr>
          <p:cNvPr name="TextBox 6" id="6"/>
          <p:cNvSpPr txBox="true"/>
          <p:nvPr/>
        </p:nvSpPr>
        <p:spPr>
          <a:xfrm rot="0">
            <a:off x="4888746" y="2519839"/>
            <a:ext cx="1157552" cy="326959"/>
          </a:xfrm>
          <a:prstGeom prst="rect">
            <a:avLst/>
          </a:prstGeom>
        </p:spPr>
        <p:txBody>
          <a:bodyPr anchor="t" rtlCol="false" tIns="0" lIns="0" bIns="0" rIns="0">
            <a:spAutoFit/>
          </a:bodyPr>
          <a:lstStyle/>
          <a:p>
            <a:pPr algn="ctr">
              <a:lnSpc>
                <a:spcPts val="2600"/>
              </a:lnSpc>
              <a:spcBef>
                <a:spcPct val="0"/>
              </a:spcBef>
            </a:pPr>
            <a:r>
              <a:rPr lang="en-US" sz="2000">
                <a:solidFill>
                  <a:srgbClr val="000000"/>
                </a:solidFill>
                <a:latin typeface="Montserrat Classic"/>
              </a:rPr>
              <a:t>linearitas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TextBox 3" id="3"/>
          <p:cNvSpPr txBox="true"/>
          <p:nvPr/>
        </p:nvSpPr>
        <p:spPr>
          <a:xfrm rot="0">
            <a:off x="7135326" y="942975"/>
            <a:ext cx="4017348" cy="655956"/>
          </a:xfrm>
          <a:prstGeom prst="rect">
            <a:avLst/>
          </a:prstGeom>
        </p:spPr>
        <p:txBody>
          <a:bodyPr anchor="t" rtlCol="false" tIns="0" lIns="0" bIns="0" rIns="0">
            <a:spAutoFit/>
          </a:bodyPr>
          <a:lstStyle/>
          <a:p>
            <a:pPr algn="ctr">
              <a:lnSpc>
                <a:spcPts val="5319"/>
              </a:lnSpc>
            </a:pPr>
            <a:r>
              <a:rPr lang="en-US" sz="3799">
                <a:solidFill>
                  <a:srgbClr val="5A60F1"/>
                </a:solidFill>
                <a:latin typeface="Fredoka Light"/>
              </a:rPr>
              <a:t>CONCLUSION</a:t>
            </a:r>
          </a:p>
        </p:txBody>
      </p:sp>
      <p:sp>
        <p:nvSpPr>
          <p:cNvPr name="TextBox 4" id="4"/>
          <p:cNvSpPr txBox="true"/>
          <p:nvPr/>
        </p:nvSpPr>
        <p:spPr>
          <a:xfrm rot="0">
            <a:off x="1831026" y="3697287"/>
            <a:ext cx="14625948" cy="2863850"/>
          </a:xfrm>
          <a:prstGeom prst="rect">
            <a:avLst/>
          </a:prstGeom>
        </p:spPr>
        <p:txBody>
          <a:bodyPr anchor="t" rtlCol="false" tIns="0" lIns="0" bIns="0" rIns="0">
            <a:spAutoFit/>
          </a:bodyPr>
          <a:lstStyle/>
          <a:p>
            <a:pPr algn="just">
              <a:lnSpc>
                <a:spcPts val="3249"/>
              </a:lnSpc>
              <a:spcBef>
                <a:spcPct val="0"/>
              </a:spcBef>
            </a:pPr>
            <a:r>
              <a:rPr lang="en-US" sz="2499">
                <a:solidFill>
                  <a:srgbClr val="000000"/>
                </a:solidFill>
                <a:latin typeface="Montserrat Classic"/>
              </a:rPr>
              <a:t>Model stepwise menjadi model yang cukup baik karena memiliki nilai R-squared paling tinggi senilai 0.732 dibandingkan model lain. Pada pengujian asumsi, model ini hanya berhasil melewati pengujian linearity dan multicollinearity sedangkan pada pengujian lainnya gagal. Jadi dari hasil asumsi tersebut untuk model stepwise memang cukup baik dibandingkan dengan model lainnya namun tidak disarankan untuk 100% terpaku terhadap hasil dalam memprediksi harga rumah terkait mungkin jika dilanjutkan lebih dalam bisa saja memperoleh hasil yang cocok untuk memprediksi harga rumah.</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541012" y="4841683"/>
            <a:ext cx="603775" cy="603775"/>
            <a:chOff x="-2540" y="-2540"/>
            <a:chExt cx="6355080" cy="6355080"/>
          </a:xfrm>
        </p:grpSpPr>
        <p:sp>
          <p:nvSpPr>
            <p:cNvPr name="Freeform 3" id="3"/>
            <p:cNvSpPr/>
            <p:nvPr/>
          </p:nvSpPr>
          <p:spPr>
            <a:xfrm flipH="false" flipV="false" rot="0">
              <a:off x="-2540" y="-254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1919"/>
            </a:solidFill>
          </p:spPr>
        </p:sp>
      </p:grpSp>
      <p:sp>
        <p:nvSpPr>
          <p:cNvPr name="Freeform 4" id="4"/>
          <p:cNvSpPr/>
          <p:nvPr/>
        </p:nvSpPr>
        <p:spPr>
          <a:xfrm flipH="false" flipV="false" rot="0">
            <a:off x="13656986" y="4361356"/>
            <a:ext cx="733591" cy="960655"/>
          </a:xfrm>
          <a:custGeom>
            <a:avLst/>
            <a:gdLst/>
            <a:ahLst/>
            <a:cxnLst/>
            <a:rect r="r" b="b" t="t" l="l"/>
            <a:pathLst>
              <a:path h="960655" w="733591">
                <a:moveTo>
                  <a:pt x="0" y="0"/>
                </a:moveTo>
                <a:lnTo>
                  <a:pt x="733591" y="0"/>
                </a:lnTo>
                <a:lnTo>
                  <a:pt x="733591" y="960654"/>
                </a:lnTo>
                <a:lnTo>
                  <a:pt x="0" y="960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3897423" y="5867014"/>
            <a:ext cx="10247364" cy="0"/>
          </a:xfrm>
          <a:prstGeom prst="line">
            <a:avLst/>
          </a:prstGeom>
          <a:ln cap="rnd" w="9525">
            <a:solidFill>
              <a:srgbClr val="191919"/>
            </a:solidFill>
            <a:prstDash val="solid"/>
            <a:headEnd type="none" len="sm" w="sm"/>
            <a:tailEnd type="none" len="sm" w="sm"/>
          </a:ln>
        </p:spPr>
      </p:sp>
      <p:sp>
        <p:nvSpPr>
          <p:cNvPr name="AutoShape 6" id="6"/>
          <p:cNvSpPr/>
          <p:nvPr/>
        </p:nvSpPr>
        <p:spPr>
          <a:xfrm>
            <a:off x="1028700" y="1231568"/>
            <a:ext cx="421287" cy="0"/>
          </a:xfrm>
          <a:prstGeom prst="line">
            <a:avLst/>
          </a:prstGeom>
          <a:ln cap="flat" w="76200">
            <a:solidFill>
              <a:srgbClr val="5A60F1"/>
            </a:solidFill>
            <a:prstDash val="solid"/>
            <a:headEnd type="none" len="sm" w="sm"/>
            <a:tailEnd type="none" len="sm" w="sm"/>
          </a:ln>
        </p:spPr>
      </p:sp>
      <p:sp>
        <p:nvSpPr>
          <p:cNvPr name="Freeform 7" id="7"/>
          <p:cNvSpPr/>
          <p:nvPr/>
        </p:nvSpPr>
        <p:spPr>
          <a:xfrm flipH="false" flipV="false" rot="0">
            <a:off x="3897423" y="4361496"/>
            <a:ext cx="2539889" cy="1564148"/>
          </a:xfrm>
          <a:custGeom>
            <a:avLst/>
            <a:gdLst/>
            <a:ahLst/>
            <a:cxnLst/>
            <a:rect r="r" b="b" t="t" l="l"/>
            <a:pathLst>
              <a:path h="1564148" w="2539889">
                <a:moveTo>
                  <a:pt x="0" y="0"/>
                </a:moveTo>
                <a:lnTo>
                  <a:pt x="2539888" y="0"/>
                </a:lnTo>
                <a:lnTo>
                  <a:pt x="2539888" y="1564148"/>
                </a:lnTo>
                <a:lnTo>
                  <a:pt x="0" y="1564148"/>
                </a:lnTo>
                <a:lnTo>
                  <a:pt x="0" y="0"/>
                </a:lnTo>
                <a:close/>
              </a:path>
            </a:pathLst>
          </a:custGeom>
          <a:blipFill>
            <a:blip r:embed="rId4"/>
            <a:stretch>
              <a:fillRect l="0" t="0" r="0" b="0"/>
            </a:stretch>
          </a:blipFill>
        </p:spPr>
      </p:sp>
      <p:sp>
        <p:nvSpPr>
          <p:cNvPr name="TextBox 8" id="8"/>
          <p:cNvSpPr txBox="true"/>
          <p:nvPr/>
        </p:nvSpPr>
        <p:spPr>
          <a:xfrm rot="0">
            <a:off x="5608975" y="4807753"/>
            <a:ext cx="7040735" cy="776409"/>
          </a:xfrm>
          <a:prstGeom prst="rect">
            <a:avLst/>
          </a:prstGeom>
        </p:spPr>
        <p:txBody>
          <a:bodyPr anchor="t" rtlCol="false" tIns="0" lIns="0" bIns="0" rIns="0">
            <a:spAutoFit/>
          </a:bodyPr>
          <a:lstStyle/>
          <a:p>
            <a:pPr algn="ctr">
              <a:lnSpc>
                <a:spcPts val="5817"/>
              </a:lnSpc>
            </a:pPr>
            <a:r>
              <a:rPr lang="en-US" sz="5817" u="sng">
                <a:solidFill>
                  <a:srgbClr val="191919"/>
                </a:solidFill>
                <a:latin typeface="Fredoka Light"/>
                <a:hlinkClick r:id="rId5" tooltip="https://colab.research.google.com/drive/1l9KW6FdpACnfLzqDRgKFO4At4GOVSAk-?usp=sharing"/>
              </a:rPr>
              <a:t>Google Colab</a:t>
            </a:r>
          </a:p>
        </p:txBody>
      </p:sp>
      <p:sp>
        <p:nvSpPr>
          <p:cNvPr name="TextBox 9" id="9"/>
          <p:cNvSpPr txBox="true"/>
          <p:nvPr/>
        </p:nvSpPr>
        <p:spPr>
          <a:xfrm rot="0">
            <a:off x="1028700" y="9220200"/>
            <a:ext cx="5413378" cy="306705"/>
          </a:xfrm>
          <a:prstGeom prst="rect">
            <a:avLst/>
          </a:prstGeom>
        </p:spPr>
        <p:txBody>
          <a:bodyPr anchor="t" rtlCol="false" tIns="0" lIns="0" bIns="0" rIns="0">
            <a:spAutoFit/>
          </a:bodyPr>
          <a:lstStyle/>
          <a:p>
            <a:pPr>
              <a:lnSpc>
                <a:spcPts val="2520"/>
              </a:lnSpc>
            </a:pPr>
            <a:r>
              <a:rPr lang="en-US" sz="1800">
                <a:solidFill>
                  <a:srgbClr val="191919"/>
                </a:solidFill>
                <a:latin typeface="Fredoka Light"/>
              </a:rPr>
              <a:t>Kelompok 10</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6562237" y="0"/>
            <a:ext cx="11725763" cy="10287000"/>
          </a:xfrm>
          <a:custGeom>
            <a:avLst/>
            <a:gdLst/>
            <a:ahLst/>
            <a:cxnLst/>
            <a:rect r="r" b="b" t="t" l="l"/>
            <a:pathLst>
              <a:path h="10287000" w="11725763">
                <a:moveTo>
                  <a:pt x="0" y="0"/>
                </a:moveTo>
                <a:lnTo>
                  <a:pt x="11725763" y="0"/>
                </a:lnTo>
                <a:lnTo>
                  <a:pt x="11725763" y="10287000"/>
                </a:lnTo>
                <a:lnTo>
                  <a:pt x="0" y="10287000"/>
                </a:lnTo>
                <a:lnTo>
                  <a:pt x="0" y="0"/>
                </a:lnTo>
                <a:close/>
              </a:path>
            </a:pathLst>
          </a:custGeom>
          <a:blipFill>
            <a:blip r:embed="rId2"/>
            <a:stretch>
              <a:fillRect l="-6454" t="0" r="-25223" b="0"/>
            </a:stretch>
          </a:blipFill>
        </p:spPr>
      </p:sp>
      <p:sp>
        <p:nvSpPr>
          <p:cNvPr name="AutoShape 3" id="3"/>
          <p:cNvSpPr/>
          <p:nvPr/>
        </p:nvSpPr>
        <p:spPr>
          <a:xfrm rot="0">
            <a:off x="17633908" y="0"/>
            <a:ext cx="654092" cy="10287000"/>
          </a:xfrm>
          <a:prstGeom prst="rect">
            <a:avLst/>
          </a:prstGeom>
          <a:solidFill>
            <a:srgbClr val="5A60F1"/>
          </a:solidFill>
        </p:spPr>
      </p:sp>
      <p:grpSp>
        <p:nvGrpSpPr>
          <p:cNvPr name="Group 4" id="4"/>
          <p:cNvGrpSpPr/>
          <p:nvPr/>
        </p:nvGrpSpPr>
        <p:grpSpPr>
          <a:xfrm rot="0">
            <a:off x="1028700" y="1193468"/>
            <a:ext cx="7253273" cy="2999232"/>
            <a:chOff x="0" y="0"/>
            <a:chExt cx="9671031" cy="3998976"/>
          </a:xfrm>
        </p:grpSpPr>
        <p:sp>
          <p:nvSpPr>
            <p:cNvPr name="TextBox 5" id="5"/>
            <p:cNvSpPr txBox="true"/>
            <p:nvPr/>
          </p:nvSpPr>
          <p:spPr>
            <a:xfrm rot="0">
              <a:off x="0" y="663283"/>
              <a:ext cx="9671031" cy="1837267"/>
            </a:xfrm>
            <a:prstGeom prst="rect">
              <a:avLst/>
            </a:prstGeom>
          </p:spPr>
          <p:txBody>
            <a:bodyPr anchor="t" rtlCol="false" tIns="0" lIns="0" bIns="0" rIns="0">
              <a:spAutoFit/>
            </a:bodyPr>
            <a:lstStyle/>
            <a:p>
              <a:pPr>
                <a:lnSpc>
                  <a:spcPts val="10000"/>
                </a:lnSpc>
              </a:pPr>
              <a:r>
                <a:rPr lang="en-US" sz="10000">
                  <a:solidFill>
                    <a:srgbClr val="191919"/>
                  </a:solidFill>
                  <a:latin typeface="Fredoka Bold"/>
                </a:rPr>
                <a:t>Thank you!</a:t>
              </a:r>
            </a:p>
          </p:txBody>
        </p:sp>
        <p:sp>
          <p:nvSpPr>
            <p:cNvPr name="TextBox 6" id="6"/>
            <p:cNvSpPr txBox="true"/>
            <p:nvPr/>
          </p:nvSpPr>
          <p:spPr>
            <a:xfrm rot="0">
              <a:off x="0" y="2627588"/>
              <a:ext cx="9671031" cy="1371388"/>
            </a:xfrm>
            <a:prstGeom prst="rect">
              <a:avLst/>
            </a:prstGeom>
          </p:spPr>
          <p:txBody>
            <a:bodyPr anchor="t" rtlCol="false" tIns="0" lIns="0" bIns="0" rIns="0">
              <a:spAutoFit/>
            </a:bodyPr>
            <a:lstStyle/>
            <a:p>
              <a:pPr>
                <a:lnSpc>
                  <a:spcPts val="4160"/>
                </a:lnSpc>
              </a:pPr>
              <a:r>
                <a:rPr lang="en-US" sz="3200">
                  <a:solidFill>
                    <a:srgbClr val="191919"/>
                  </a:solidFill>
                  <a:latin typeface="Fredoka Light"/>
                </a:rPr>
                <a:t>Feel free to call or message for</a:t>
              </a:r>
            </a:p>
            <a:p>
              <a:pPr>
                <a:lnSpc>
                  <a:spcPts val="4160"/>
                </a:lnSpc>
              </a:pPr>
              <a:r>
                <a:rPr lang="en-US" sz="3200">
                  <a:solidFill>
                    <a:srgbClr val="191919"/>
                  </a:solidFill>
                  <a:latin typeface="Fredoka Light"/>
                </a:rPr>
                <a:t>any questions or clarifications.</a:t>
              </a:r>
            </a:p>
          </p:txBody>
        </p:sp>
        <p:sp>
          <p:nvSpPr>
            <p:cNvPr name="AutoShape 7" id="7"/>
            <p:cNvSpPr/>
            <p:nvPr/>
          </p:nvSpPr>
          <p:spPr>
            <a:xfrm>
              <a:off x="0" y="50800"/>
              <a:ext cx="561716" cy="0"/>
            </a:xfrm>
            <a:prstGeom prst="line">
              <a:avLst/>
            </a:prstGeom>
            <a:ln cap="flat" w="101600">
              <a:solidFill>
                <a:srgbClr val="5A60F1"/>
              </a:solidFill>
              <a:prstDash val="solid"/>
              <a:headEnd type="none" len="sm" w="sm"/>
              <a:tailEnd type="none" len="sm" w="sm"/>
            </a:ln>
          </p:spPr>
        </p:sp>
      </p:grpSp>
      <p:sp>
        <p:nvSpPr>
          <p:cNvPr name="TextBox 8" id="8"/>
          <p:cNvSpPr txBox="true"/>
          <p:nvPr/>
        </p:nvSpPr>
        <p:spPr>
          <a:xfrm rot="0">
            <a:off x="1028700" y="9220200"/>
            <a:ext cx="3393248" cy="306705"/>
          </a:xfrm>
          <a:prstGeom prst="rect">
            <a:avLst/>
          </a:prstGeom>
        </p:spPr>
        <p:txBody>
          <a:bodyPr anchor="t" rtlCol="false" tIns="0" lIns="0" bIns="0" rIns="0">
            <a:spAutoFit/>
          </a:bodyPr>
          <a:lstStyle/>
          <a:p>
            <a:pPr>
              <a:lnSpc>
                <a:spcPts val="2520"/>
              </a:lnSpc>
            </a:pPr>
            <a:r>
              <a:rPr lang="en-US" sz="1800">
                <a:solidFill>
                  <a:srgbClr val="191919"/>
                </a:solidFill>
                <a:latin typeface="Fredoka Light"/>
              </a:rPr>
              <a:t>Kelompok 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1612940" y="8248862"/>
            <a:ext cx="3538136" cy="0"/>
          </a:xfrm>
          <a:prstGeom prst="line">
            <a:avLst/>
          </a:prstGeom>
          <a:ln cap="rnd" w="9525">
            <a:solidFill>
              <a:srgbClr val="191919"/>
            </a:solidFill>
            <a:prstDash val="solid"/>
            <a:headEnd type="none" len="sm" w="sm"/>
            <a:tailEnd type="none" len="sm" w="sm"/>
          </a:ln>
        </p:spPr>
      </p:sp>
      <p:grpSp>
        <p:nvGrpSpPr>
          <p:cNvPr name="Group 3" id="3"/>
          <p:cNvGrpSpPr/>
          <p:nvPr/>
        </p:nvGrpSpPr>
        <p:grpSpPr>
          <a:xfrm rot="0">
            <a:off x="12881330" y="6186470"/>
            <a:ext cx="3538136" cy="2067154"/>
            <a:chOff x="0" y="0"/>
            <a:chExt cx="4717515" cy="2756206"/>
          </a:xfrm>
        </p:grpSpPr>
        <p:sp>
          <p:nvSpPr>
            <p:cNvPr name="TextBox 4" id="4"/>
            <p:cNvSpPr txBox="true"/>
            <p:nvPr/>
          </p:nvSpPr>
          <p:spPr>
            <a:xfrm rot="0">
              <a:off x="0" y="142875"/>
              <a:ext cx="2649163" cy="1474258"/>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03</a:t>
              </a:r>
            </a:p>
          </p:txBody>
        </p:sp>
        <p:sp>
          <p:nvSpPr>
            <p:cNvPr name="TextBox 5" id="5"/>
            <p:cNvSpPr txBox="true"/>
            <p:nvPr/>
          </p:nvSpPr>
          <p:spPr>
            <a:xfrm rot="0">
              <a:off x="0" y="1791000"/>
              <a:ext cx="4717515" cy="5846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Naila Selvira B</a:t>
              </a:r>
            </a:p>
          </p:txBody>
        </p:sp>
        <p:sp>
          <p:nvSpPr>
            <p:cNvPr name="AutoShape 6" id="6"/>
            <p:cNvSpPr/>
            <p:nvPr/>
          </p:nvSpPr>
          <p:spPr>
            <a:xfrm>
              <a:off x="0" y="2749856"/>
              <a:ext cx="4717515" cy="0"/>
            </a:xfrm>
            <a:prstGeom prst="line">
              <a:avLst/>
            </a:prstGeom>
            <a:ln cap="rnd" w="12700">
              <a:solidFill>
                <a:srgbClr val="191919"/>
              </a:solidFill>
              <a:prstDash val="solid"/>
              <a:headEnd type="none" len="sm" w="sm"/>
              <a:tailEnd type="none" len="sm" w="sm"/>
            </a:ln>
          </p:spPr>
        </p:sp>
      </p:grpSp>
      <p:grpSp>
        <p:nvGrpSpPr>
          <p:cNvPr name="Group 7" id="7"/>
          <p:cNvGrpSpPr/>
          <p:nvPr/>
        </p:nvGrpSpPr>
        <p:grpSpPr>
          <a:xfrm rot="0">
            <a:off x="7374932" y="6186470"/>
            <a:ext cx="3538136" cy="2067154"/>
            <a:chOff x="0" y="0"/>
            <a:chExt cx="4717515" cy="2756206"/>
          </a:xfrm>
        </p:grpSpPr>
        <p:sp>
          <p:nvSpPr>
            <p:cNvPr name="TextBox 8" id="8"/>
            <p:cNvSpPr txBox="true"/>
            <p:nvPr/>
          </p:nvSpPr>
          <p:spPr>
            <a:xfrm rot="0">
              <a:off x="0" y="142875"/>
              <a:ext cx="2649163" cy="1474258"/>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02</a:t>
              </a:r>
            </a:p>
          </p:txBody>
        </p:sp>
        <p:sp>
          <p:nvSpPr>
            <p:cNvPr name="TextBox 9" id="9"/>
            <p:cNvSpPr txBox="true"/>
            <p:nvPr/>
          </p:nvSpPr>
          <p:spPr>
            <a:xfrm rot="0">
              <a:off x="0" y="1791000"/>
              <a:ext cx="4717515" cy="584623"/>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Eva Carlia</a:t>
              </a:r>
            </a:p>
          </p:txBody>
        </p:sp>
        <p:sp>
          <p:nvSpPr>
            <p:cNvPr name="AutoShape 10" id="10"/>
            <p:cNvSpPr/>
            <p:nvPr/>
          </p:nvSpPr>
          <p:spPr>
            <a:xfrm>
              <a:off x="0" y="2749856"/>
              <a:ext cx="4717515" cy="0"/>
            </a:xfrm>
            <a:prstGeom prst="line">
              <a:avLst/>
            </a:prstGeom>
            <a:ln cap="rnd" w="12700">
              <a:solidFill>
                <a:srgbClr val="191919"/>
              </a:solidFill>
              <a:prstDash val="solid"/>
              <a:headEnd type="none" len="sm" w="sm"/>
              <a:tailEnd type="none" len="sm" w="sm"/>
            </a:ln>
          </p:spPr>
        </p:sp>
      </p:grpSp>
      <p:grpSp>
        <p:nvGrpSpPr>
          <p:cNvPr name="Group 11" id="11"/>
          <p:cNvGrpSpPr/>
          <p:nvPr/>
        </p:nvGrpSpPr>
        <p:grpSpPr>
          <a:xfrm rot="0">
            <a:off x="1822823" y="3061850"/>
            <a:ext cx="3118370" cy="3118358"/>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38115" t="-58069" r="-30315" b="-66506"/>
              </a:stretch>
            </a:blipFill>
          </p:spPr>
        </p:sp>
      </p:grpSp>
      <p:grpSp>
        <p:nvGrpSpPr>
          <p:cNvPr name="Group 13" id="13"/>
          <p:cNvGrpSpPr/>
          <p:nvPr/>
        </p:nvGrpSpPr>
        <p:grpSpPr>
          <a:xfrm rot="0">
            <a:off x="7499090" y="3061850"/>
            <a:ext cx="3118370" cy="3118358"/>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25000" r="0" b="-25000"/>
              </a:stretch>
            </a:blipFill>
          </p:spPr>
        </p:sp>
      </p:grpSp>
      <p:grpSp>
        <p:nvGrpSpPr>
          <p:cNvPr name="Group 15" id="15"/>
          <p:cNvGrpSpPr/>
          <p:nvPr/>
        </p:nvGrpSpPr>
        <p:grpSpPr>
          <a:xfrm rot="0">
            <a:off x="13091212" y="3061850"/>
            <a:ext cx="3118370" cy="3118358"/>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43883" r="0" b="-72784"/>
              </a:stretch>
            </a:blipFill>
          </p:spPr>
        </p:sp>
      </p:grpSp>
      <p:sp>
        <p:nvSpPr>
          <p:cNvPr name="TextBox 17" id="17"/>
          <p:cNvSpPr txBox="true"/>
          <p:nvPr/>
        </p:nvSpPr>
        <p:spPr>
          <a:xfrm rot="0">
            <a:off x="1612940" y="6329345"/>
            <a:ext cx="1986872" cy="1069975"/>
          </a:xfrm>
          <a:prstGeom prst="rect">
            <a:avLst/>
          </a:prstGeom>
        </p:spPr>
        <p:txBody>
          <a:bodyPr anchor="t" rtlCol="false" tIns="0" lIns="0" bIns="0" rIns="0">
            <a:spAutoFit/>
          </a:bodyPr>
          <a:lstStyle/>
          <a:p>
            <a:pPr>
              <a:lnSpc>
                <a:spcPts val="8000"/>
              </a:lnSpc>
            </a:pPr>
            <a:r>
              <a:rPr lang="en-US" sz="8000">
                <a:solidFill>
                  <a:srgbClr val="191919"/>
                </a:solidFill>
                <a:latin typeface="Fredoka Light"/>
              </a:rPr>
              <a:t>01</a:t>
            </a:r>
          </a:p>
        </p:txBody>
      </p:sp>
      <p:sp>
        <p:nvSpPr>
          <p:cNvPr name="TextBox 18" id="18"/>
          <p:cNvSpPr txBox="true"/>
          <p:nvPr/>
        </p:nvSpPr>
        <p:spPr>
          <a:xfrm rot="0">
            <a:off x="1612940" y="7544007"/>
            <a:ext cx="4111777" cy="424180"/>
          </a:xfrm>
          <a:prstGeom prst="rect">
            <a:avLst/>
          </a:prstGeom>
        </p:spPr>
        <p:txBody>
          <a:bodyPr anchor="t" rtlCol="false" tIns="0" lIns="0" bIns="0" rIns="0">
            <a:spAutoFit/>
          </a:bodyPr>
          <a:lstStyle/>
          <a:p>
            <a:pPr>
              <a:lnSpc>
                <a:spcPts val="3200"/>
              </a:lnSpc>
            </a:pPr>
            <a:r>
              <a:rPr lang="en-US" sz="3200">
                <a:solidFill>
                  <a:srgbClr val="191919"/>
                </a:solidFill>
                <a:latin typeface="Fredoka Light"/>
              </a:rPr>
              <a:t>Balqis Dwian F. Z.</a:t>
            </a:r>
          </a:p>
        </p:txBody>
      </p:sp>
      <p:sp>
        <p:nvSpPr>
          <p:cNvPr name="TextBox 19" id="19"/>
          <p:cNvSpPr txBox="true"/>
          <p:nvPr/>
        </p:nvSpPr>
        <p:spPr>
          <a:xfrm rot="0">
            <a:off x="1298412" y="990600"/>
            <a:ext cx="5413378" cy="306705"/>
          </a:xfrm>
          <a:prstGeom prst="rect">
            <a:avLst/>
          </a:prstGeom>
        </p:spPr>
        <p:txBody>
          <a:bodyPr anchor="t" rtlCol="false" tIns="0" lIns="0" bIns="0" rIns="0">
            <a:spAutoFit/>
          </a:bodyPr>
          <a:lstStyle/>
          <a:p>
            <a:pPr>
              <a:lnSpc>
                <a:spcPts val="2520"/>
              </a:lnSpc>
            </a:pPr>
            <a:r>
              <a:rPr lang="en-US" sz="1800">
                <a:solidFill>
                  <a:srgbClr val="191919"/>
                </a:solidFill>
                <a:latin typeface="Fredoka Light"/>
              </a:rPr>
              <a:t>kelompok 10</a:t>
            </a:r>
          </a:p>
        </p:txBody>
      </p:sp>
      <p:sp>
        <p:nvSpPr>
          <p:cNvPr name="TextBox 20" id="20"/>
          <p:cNvSpPr txBox="true"/>
          <p:nvPr/>
        </p:nvSpPr>
        <p:spPr>
          <a:xfrm rot="0">
            <a:off x="6711790" y="1190581"/>
            <a:ext cx="6169540" cy="1176020"/>
          </a:xfrm>
          <a:prstGeom prst="rect">
            <a:avLst/>
          </a:prstGeom>
        </p:spPr>
        <p:txBody>
          <a:bodyPr anchor="t" rtlCol="false" tIns="0" lIns="0" bIns="0" rIns="0">
            <a:spAutoFit/>
          </a:bodyPr>
          <a:lstStyle/>
          <a:p>
            <a:pPr>
              <a:lnSpc>
                <a:spcPts val="8800"/>
              </a:lnSpc>
            </a:pPr>
            <a:r>
              <a:rPr lang="en-US" sz="8800">
                <a:solidFill>
                  <a:srgbClr val="191919"/>
                </a:solidFill>
                <a:latin typeface="Fredoka Medium"/>
              </a:rPr>
              <a:t>We are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457213" y="389078"/>
            <a:ext cx="490045" cy="0"/>
          </a:xfrm>
          <a:prstGeom prst="line">
            <a:avLst/>
          </a:prstGeom>
          <a:ln cap="flat" w="85725">
            <a:solidFill>
              <a:srgbClr val="5A60F1"/>
            </a:solidFill>
            <a:prstDash val="solid"/>
            <a:headEnd type="none" len="sm" w="sm"/>
            <a:tailEnd type="none" len="sm" w="sm"/>
          </a:ln>
        </p:spPr>
      </p:sp>
      <p:sp>
        <p:nvSpPr>
          <p:cNvPr name="Freeform 3" id="3"/>
          <p:cNvSpPr/>
          <p:nvPr/>
        </p:nvSpPr>
        <p:spPr>
          <a:xfrm flipH="false" flipV="false" rot="0">
            <a:off x="0" y="3096447"/>
            <a:ext cx="20534845" cy="7190553"/>
          </a:xfrm>
          <a:custGeom>
            <a:avLst/>
            <a:gdLst/>
            <a:ahLst/>
            <a:cxnLst/>
            <a:rect r="r" b="b" t="t" l="l"/>
            <a:pathLst>
              <a:path h="7190553" w="20534845">
                <a:moveTo>
                  <a:pt x="0" y="0"/>
                </a:moveTo>
                <a:lnTo>
                  <a:pt x="20534845" y="0"/>
                </a:lnTo>
                <a:lnTo>
                  <a:pt x="20534845" y="7190553"/>
                </a:lnTo>
                <a:lnTo>
                  <a:pt x="0" y="7190553"/>
                </a:lnTo>
                <a:lnTo>
                  <a:pt x="0" y="0"/>
                </a:lnTo>
                <a:close/>
              </a:path>
            </a:pathLst>
          </a:custGeom>
          <a:blipFill>
            <a:blip r:embed="rId2">
              <a:alphaModFix amt="57000"/>
            </a:blip>
            <a:stretch>
              <a:fillRect l="0" t="-27430" r="-1412" b="0"/>
            </a:stretch>
          </a:blipFill>
        </p:spPr>
      </p:sp>
      <p:grpSp>
        <p:nvGrpSpPr>
          <p:cNvPr name="Group 4" id="4"/>
          <p:cNvGrpSpPr/>
          <p:nvPr/>
        </p:nvGrpSpPr>
        <p:grpSpPr>
          <a:xfrm rot="0">
            <a:off x="702236" y="3096447"/>
            <a:ext cx="16883529" cy="1778945"/>
            <a:chOff x="0" y="0"/>
            <a:chExt cx="22511372" cy="2371926"/>
          </a:xfrm>
        </p:grpSpPr>
        <p:sp>
          <p:nvSpPr>
            <p:cNvPr name="TextBox 5" id="5"/>
            <p:cNvSpPr txBox="true"/>
            <p:nvPr/>
          </p:nvSpPr>
          <p:spPr>
            <a:xfrm rot="0">
              <a:off x="0" y="85725"/>
              <a:ext cx="22511372" cy="1536089"/>
            </a:xfrm>
            <a:prstGeom prst="rect">
              <a:avLst/>
            </a:prstGeom>
          </p:spPr>
          <p:txBody>
            <a:bodyPr anchor="t" rtlCol="false" tIns="0" lIns="0" bIns="0" rIns="0">
              <a:spAutoFit/>
            </a:bodyPr>
            <a:lstStyle/>
            <a:p>
              <a:pPr algn="ctr">
                <a:lnSpc>
                  <a:spcPts val="4389"/>
                </a:lnSpc>
              </a:pPr>
              <a:r>
                <a:rPr lang="en-US" sz="4389">
                  <a:solidFill>
                    <a:srgbClr val="191919"/>
                  </a:solidFill>
                  <a:latin typeface="Fredoka Bold"/>
                </a:rPr>
                <a:t>Analisis Model Regresi Linear pada Dataset Boston Housing: Menemukan Model Terbaik untuk Prediksi Harga Rumah</a:t>
              </a:r>
            </a:p>
          </p:txBody>
        </p:sp>
        <p:sp>
          <p:nvSpPr>
            <p:cNvPr name="TextBox 6" id="6"/>
            <p:cNvSpPr txBox="true"/>
            <p:nvPr/>
          </p:nvSpPr>
          <p:spPr>
            <a:xfrm rot="0">
              <a:off x="5630968" y="1755731"/>
              <a:ext cx="11249436" cy="616195"/>
            </a:xfrm>
            <a:prstGeom prst="rect">
              <a:avLst/>
            </a:prstGeom>
          </p:spPr>
          <p:txBody>
            <a:bodyPr anchor="t" rtlCol="false" tIns="0" lIns="0" bIns="0" rIns="0">
              <a:spAutoFit/>
            </a:bodyPr>
            <a:lstStyle/>
            <a:p>
              <a:pPr algn="ctr">
                <a:lnSpc>
                  <a:spcPts val="3881"/>
                </a:lnSpc>
              </a:pPr>
              <a:r>
                <a:rPr lang="en-US" sz="2985">
                  <a:solidFill>
                    <a:srgbClr val="191919"/>
                  </a:solidFill>
                  <a:latin typeface="Fredoka Light"/>
                </a:rPr>
                <a:t>Final Project Kelompok 10</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1028700" y="1614903"/>
            <a:ext cx="7574556" cy="0"/>
          </a:xfrm>
          <a:prstGeom prst="line">
            <a:avLst/>
          </a:prstGeom>
          <a:ln cap="rnd" w="9525">
            <a:solidFill>
              <a:srgbClr val="191919"/>
            </a:solidFill>
            <a:prstDash val="solid"/>
            <a:headEnd type="none" len="sm" w="sm"/>
            <a:tailEnd type="none" len="sm" w="sm"/>
          </a:ln>
        </p:spPr>
      </p:sp>
      <p:sp>
        <p:nvSpPr>
          <p:cNvPr name="AutoShape 3" id="3"/>
          <p:cNvSpPr/>
          <p:nvPr/>
        </p:nvSpPr>
        <p:spPr>
          <a:xfrm>
            <a:off x="9383069" y="1614903"/>
            <a:ext cx="7574556" cy="0"/>
          </a:xfrm>
          <a:prstGeom prst="line">
            <a:avLst/>
          </a:prstGeom>
          <a:ln cap="rnd" w="9525">
            <a:solidFill>
              <a:srgbClr val="191919"/>
            </a:solidFill>
            <a:prstDash val="solid"/>
            <a:headEnd type="none" len="sm" w="sm"/>
            <a:tailEnd type="none" len="sm" w="sm"/>
          </a:ln>
        </p:spPr>
      </p:sp>
      <p:sp>
        <p:nvSpPr>
          <p:cNvPr name="Freeform 4" id="4"/>
          <p:cNvSpPr/>
          <p:nvPr/>
        </p:nvSpPr>
        <p:spPr>
          <a:xfrm flipH="false" flipV="false" rot="0">
            <a:off x="11096625" y="7394448"/>
            <a:ext cx="7315200" cy="3044952"/>
          </a:xfrm>
          <a:custGeom>
            <a:avLst/>
            <a:gdLst/>
            <a:ahLst/>
            <a:cxnLst/>
            <a:rect r="r" b="b" t="t" l="l"/>
            <a:pathLst>
              <a:path h="3044952" w="7315200">
                <a:moveTo>
                  <a:pt x="0" y="0"/>
                </a:moveTo>
                <a:lnTo>
                  <a:pt x="7315200" y="0"/>
                </a:lnTo>
                <a:lnTo>
                  <a:pt x="7315200" y="3044952"/>
                </a:lnTo>
                <a:lnTo>
                  <a:pt x="0" y="30449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24225" y="2204508"/>
            <a:ext cx="6169540" cy="424180"/>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Problem Statement</a:t>
            </a:r>
          </a:p>
        </p:txBody>
      </p:sp>
      <p:sp>
        <p:nvSpPr>
          <p:cNvPr name="TextBox 6" id="6"/>
          <p:cNvSpPr txBox="true"/>
          <p:nvPr/>
        </p:nvSpPr>
        <p:spPr>
          <a:xfrm rot="0">
            <a:off x="1028700" y="2204508"/>
            <a:ext cx="758396" cy="424180"/>
          </a:xfrm>
          <a:prstGeom prst="rect">
            <a:avLst/>
          </a:prstGeom>
        </p:spPr>
        <p:txBody>
          <a:bodyPr anchor="t" rtlCol="false" tIns="0" lIns="0" bIns="0" rIns="0">
            <a:spAutoFit/>
          </a:bodyPr>
          <a:lstStyle/>
          <a:p>
            <a:pPr>
              <a:lnSpc>
                <a:spcPts val="3200"/>
              </a:lnSpc>
            </a:pPr>
            <a:r>
              <a:rPr lang="en-US" sz="3200">
                <a:solidFill>
                  <a:srgbClr val="191919"/>
                </a:solidFill>
                <a:latin typeface="Fredoka Medium"/>
              </a:rPr>
              <a:t>01</a:t>
            </a:r>
          </a:p>
        </p:txBody>
      </p:sp>
      <p:sp>
        <p:nvSpPr>
          <p:cNvPr name="TextBox 7" id="7"/>
          <p:cNvSpPr txBox="true"/>
          <p:nvPr/>
        </p:nvSpPr>
        <p:spPr>
          <a:xfrm rot="0">
            <a:off x="9383069" y="2063624"/>
            <a:ext cx="758396" cy="424180"/>
          </a:xfrm>
          <a:prstGeom prst="rect">
            <a:avLst/>
          </a:prstGeom>
        </p:spPr>
        <p:txBody>
          <a:bodyPr anchor="t" rtlCol="false" tIns="0" lIns="0" bIns="0" rIns="0">
            <a:spAutoFit/>
          </a:bodyPr>
          <a:lstStyle/>
          <a:p>
            <a:pPr>
              <a:lnSpc>
                <a:spcPts val="3200"/>
              </a:lnSpc>
            </a:pPr>
            <a:r>
              <a:rPr lang="en-US" sz="3200">
                <a:solidFill>
                  <a:srgbClr val="191919"/>
                </a:solidFill>
                <a:latin typeface="Fredoka Medium"/>
              </a:rPr>
              <a:t>02</a:t>
            </a:r>
          </a:p>
        </p:txBody>
      </p:sp>
      <p:sp>
        <p:nvSpPr>
          <p:cNvPr name="TextBox 8" id="8"/>
          <p:cNvSpPr txBox="true"/>
          <p:nvPr/>
        </p:nvSpPr>
        <p:spPr>
          <a:xfrm rot="0">
            <a:off x="10378593" y="2063624"/>
            <a:ext cx="6169540" cy="424180"/>
          </a:xfrm>
          <a:prstGeom prst="rect">
            <a:avLst/>
          </a:prstGeom>
        </p:spPr>
        <p:txBody>
          <a:bodyPr anchor="t" rtlCol="false" tIns="0" lIns="0" bIns="0" rIns="0">
            <a:spAutoFit/>
          </a:bodyPr>
          <a:lstStyle/>
          <a:p>
            <a:pPr>
              <a:lnSpc>
                <a:spcPts val="3200"/>
              </a:lnSpc>
            </a:pPr>
            <a:r>
              <a:rPr lang="en-US" sz="3200">
                <a:solidFill>
                  <a:srgbClr val="5A60F1"/>
                </a:solidFill>
                <a:latin typeface="Fredoka Medium"/>
              </a:rPr>
              <a:t>Objective</a:t>
            </a:r>
          </a:p>
        </p:txBody>
      </p:sp>
      <p:sp>
        <p:nvSpPr>
          <p:cNvPr name="TextBox 9" id="9"/>
          <p:cNvSpPr txBox="true"/>
          <p:nvPr/>
        </p:nvSpPr>
        <p:spPr>
          <a:xfrm rot="0">
            <a:off x="1028700" y="2852202"/>
            <a:ext cx="7574556" cy="5251449"/>
          </a:xfrm>
          <a:prstGeom prst="rect">
            <a:avLst/>
          </a:prstGeom>
        </p:spPr>
        <p:txBody>
          <a:bodyPr anchor="t" rtlCol="false" tIns="0" lIns="0" bIns="0" rIns="0">
            <a:spAutoFit/>
          </a:bodyPr>
          <a:lstStyle/>
          <a:p>
            <a:pPr algn="just">
              <a:lnSpc>
                <a:spcPts val="3500"/>
              </a:lnSpc>
              <a:spcBef>
                <a:spcPct val="0"/>
              </a:spcBef>
            </a:pPr>
            <a:r>
              <a:rPr lang="en-US" sz="2500">
                <a:solidFill>
                  <a:srgbClr val="191919"/>
                </a:solidFill>
                <a:latin typeface="Montserrat Classic"/>
              </a:rPr>
              <a:t>Dalam rangka memahami faktor-faktor yang mempengaruhi harga rumah, kami memiliki dataset Housing yang berisi informasi beragam tentang rumah-rumah di suatu daerah. Tujuan kami adalah untuk menganalisis dataset ini guna mengidentifikasi korelasi antar variabel serta menemukan model prediktif yang signifikan dan akurat untuk memprediksi harga rumah. Dengan demikian, proyek ini akan membantu konsumen maupun pengusaha perumahan di Boston untuk melakukan pengembangan.</a:t>
            </a:r>
          </a:p>
        </p:txBody>
      </p:sp>
      <p:sp>
        <p:nvSpPr>
          <p:cNvPr name="TextBox 10" id="10"/>
          <p:cNvSpPr txBox="true"/>
          <p:nvPr/>
        </p:nvSpPr>
        <p:spPr>
          <a:xfrm rot="0">
            <a:off x="9383069" y="2779177"/>
            <a:ext cx="7574556" cy="3492500"/>
          </a:xfrm>
          <a:prstGeom prst="rect">
            <a:avLst/>
          </a:prstGeom>
        </p:spPr>
        <p:txBody>
          <a:bodyPr anchor="t" rtlCol="false" tIns="0" lIns="0" bIns="0" rIns="0">
            <a:spAutoFit/>
          </a:bodyPr>
          <a:lstStyle/>
          <a:p>
            <a:pPr algn="just" marL="539749" indent="-269875" lvl="1">
              <a:lnSpc>
                <a:spcPts val="4674"/>
              </a:lnSpc>
              <a:buFont typeface="Arial"/>
              <a:buChar char="•"/>
            </a:pPr>
            <a:r>
              <a:rPr lang="en-US" sz="2499">
                <a:solidFill>
                  <a:srgbClr val="191919"/>
                </a:solidFill>
                <a:latin typeface="Montserrat Classic"/>
              </a:rPr>
              <a:t>Mencari korelasi antarvariabel</a:t>
            </a:r>
          </a:p>
          <a:p>
            <a:pPr algn="just" marL="539749" indent="-269875" lvl="1">
              <a:lnSpc>
                <a:spcPts val="4674"/>
              </a:lnSpc>
              <a:buFont typeface="Arial"/>
              <a:buChar char="•"/>
            </a:pPr>
            <a:r>
              <a:rPr lang="en-US" sz="2499">
                <a:solidFill>
                  <a:srgbClr val="191919"/>
                </a:solidFill>
                <a:latin typeface="Montserrat Classic"/>
              </a:rPr>
              <a:t>Menentukan top 5 rumah dengan pajak terbesar</a:t>
            </a:r>
          </a:p>
          <a:p>
            <a:pPr algn="just" marL="539749" indent="-269875" lvl="1">
              <a:lnSpc>
                <a:spcPts val="4674"/>
              </a:lnSpc>
              <a:buFont typeface="Arial"/>
              <a:buChar char="•"/>
            </a:pPr>
            <a:r>
              <a:rPr lang="en-US" sz="2499">
                <a:solidFill>
                  <a:srgbClr val="191919"/>
                </a:solidFill>
                <a:latin typeface="Montserrat Classic"/>
              </a:rPr>
              <a:t>Model mana yang signifikan dan bagus ?</a:t>
            </a:r>
          </a:p>
          <a:p>
            <a:pPr algn="just" marL="539749" indent="-269875" lvl="1">
              <a:lnSpc>
                <a:spcPts val="4674"/>
              </a:lnSpc>
              <a:buFont typeface="Arial"/>
              <a:buChar char="•"/>
            </a:pPr>
            <a:r>
              <a:rPr lang="en-US" sz="2499">
                <a:solidFill>
                  <a:srgbClr val="191919"/>
                </a:solidFill>
                <a:latin typeface="Montserrat Classic"/>
              </a:rPr>
              <a:t>Bagaimana prediksi harga rumah dengan model terbaik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5356722" y="1033462"/>
            <a:ext cx="7574556" cy="0"/>
          </a:xfrm>
          <a:prstGeom prst="line">
            <a:avLst/>
          </a:prstGeom>
          <a:ln cap="rnd" w="9525">
            <a:solidFill>
              <a:srgbClr val="191919"/>
            </a:solidFill>
            <a:prstDash val="solid"/>
            <a:headEnd type="none" len="sm" w="sm"/>
            <a:tailEnd type="none" len="sm" w="sm"/>
          </a:ln>
        </p:spPr>
      </p:sp>
      <p:sp>
        <p:nvSpPr>
          <p:cNvPr name="TextBox 3" id="3"/>
          <p:cNvSpPr txBox="true"/>
          <p:nvPr/>
        </p:nvSpPr>
        <p:spPr>
          <a:xfrm rot="0">
            <a:off x="2973132" y="1930371"/>
            <a:ext cx="13058604" cy="3114742"/>
          </a:xfrm>
          <a:prstGeom prst="rect">
            <a:avLst/>
          </a:prstGeom>
        </p:spPr>
        <p:txBody>
          <a:bodyPr anchor="t" rtlCol="false" tIns="0" lIns="0" bIns="0" rIns="0">
            <a:spAutoFit/>
          </a:bodyPr>
          <a:lstStyle/>
          <a:p>
            <a:pPr algn="just">
              <a:lnSpc>
                <a:spcPts val="3146"/>
              </a:lnSpc>
            </a:pPr>
            <a:r>
              <a:rPr lang="en-US" sz="2247">
                <a:solidFill>
                  <a:srgbClr val="191919"/>
                </a:solidFill>
                <a:latin typeface="Montserrat Classic"/>
              </a:rPr>
              <a:t>Data utama yang kami gunakan yaitu </a:t>
            </a:r>
            <a:r>
              <a:rPr lang="en-US" sz="2247" u="sng">
                <a:solidFill>
                  <a:srgbClr val="191919"/>
                </a:solidFill>
                <a:latin typeface="Montserrat Classic Bold"/>
                <a:hlinkClick r:id="rId2" tooltip="https://www.kaggle.com/datasets/zedekiaobuya/housingdatacsv/data"/>
              </a:rPr>
              <a:t>Boston Housing Data</a:t>
            </a:r>
            <a:r>
              <a:rPr lang="en-US" sz="2247">
                <a:solidFill>
                  <a:srgbClr val="191919"/>
                </a:solidFill>
                <a:latin typeface="Montserrat Classic"/>
              </a:rPr>
              <a:t>. Data ini menunjukkan perumahan Boston yang terdiri dari harga rumah di berbagai tempat di Boston. Dataset perumahan Boston dikumpulkan pada tahun 1978 dan masing-masing dari 506 entri mewakili data agregat tentang 14 fitur untuk rumah dari berbagai pinggiran kota di Boston, Massachusetts. Selain harga, dataset tersebut juga memberikan informasi seperti Crime (CRIM), wilayah usaha non retail di dalam kota (INDUS), umur pemilik rumah (AGE), dan masih banyak atribut lain yang dapat dilihat pada gambar sebagai berikut.</a:t>
            </a:r>
          </a:p>
          <a:p>
            <a:pPr algn="just">
              <a:lnSpc>
                <a:spcPts val="3146"/>
              </a:lnSpc>
              <a:spcBef>
                <a:spcPct val="0"/>
              </a:spcBef>
            </a:pPr>
          </a:p>
        </p:txBody>
      </p:sp>
      <p:sp>
        <p:nvSpPr>
          <p:cNvPr name="Freeform 4" id="4"/>
          <p:cNvSpPr/>
          <p:nvPr/>
        </p:nvSpPr>
        <p:spPr>
          <a:xfrm flipH="false" flipV="false" rot="0">
            <a:off x="6954436" y="4902238"/>
            <a:ext cx="5524789" cy="5163763"/>
          </a:xfrm>
          <a:custGeom>
            <a:avLst/>
            <a:gdLst/>
            <a:ahLst/>
            <a:cxnLst/>
            <a:rect r="r" b="b" t="t" l="l"/>
            <a:pathLst>
              <a:path h="5163763" w="5524789">
                <a:moveTo>
                  <a:pt x="0" y="0"/>
                </a:moveTo>
                <a:lnTo>
                  <a:pt x="5524789" y="0"/>
                </a:lnTo>
                <a:lnTo>
                  <a:pt x="5524789" y="5163763"/>
                </a:lnTo>
                <a:lnTo>
                  <a:pt x="0" y="5163763"/>
                </a:lnTo>
                <a:lnTo>
                  <a:pt x="0" y="0"/>
                </a:lnTo>
                <a:close/>
              </a:path>
            </a:pathLst>
          </a:custGeom>
          <a:blipFill>
            <a:blip r:embed="rId3"/>
            <a:stretch>
              <a:fillRect l="0" t="0" r="0" b="0"/>
            </a:stretch>
          </a:blipFill>
        </p:spPr>
      </p:sp>
      <p:sp>
        <p:nvSpPr>
          <p:cNvPr name="Freeform 5" id="5"/>
          <p:cNvSpPr/>
          <p:nvPr/>
        </p:nvSpPr>
        <p:spPr>
          <a:xfrm flipH="false" flipV="false" rot="0">
            <a:off x="7295361" y="247650"/>
            <a:ext cx="3697278" cy="781050"/>
          </a:xfrm>
          <a:custGeom>
            <a:avLst/>
            <a:gdLst/>
            <a:ahLst/>
            <a:cxnLst/>
            <a:rect r="r" b="b" t="t" l="l"/>
            <a:pathLst>
              <a:path h="781050" w="3697278">
                <a:moveTo>
                  <a:pt x="0" y="0"/>
                </a:moveTo>
                <a:lnTo>
                  <a:pt x="3697278" y="0"/>
                </a:lnTo>
                <a:lnTo>
                  <a:pt x="3697278" y="781050"/>
                </a:lnTo>
                <a:lnTo>
                  <a:pt x="0" y="7810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059230" y="1344266"/>
            <a:ext cx="6169540" cy="424180"/>
          </a:xfrm>
          <a:prstGeom prst="rect">
            <a:avLst/>
          </a:prstGeom>
        </p:spPr>
        <p:txBody>
          <a:bodyPr anchor="t" rtlCol="false" tIns="0" lIns="0" bIns="0" rIns="0">
            <a:spAutoFit/>
          </a:bodyPr>
          <a:lstStyle/>
          <a:p>
            <a:pPr algn="ctr">
              <a:lnSpc>
                <a:spcPts val="3200"/>
              </a:lnSpc>
            </a:pPr>
            <a:r>
              <a:rPr lang="en-US" sz="3200">
                <a:solidFill>
                  <a:srgbClr val="5A60F1"/>
                </a:solidFill>
                <a:latin typeface="Fredoka Medium"/>
              </a:rPr>
              <a:t>About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301223" y="1345494"/>
            <a:ext cx="12381022" cy="3798006"/>
          </a:xfrm>
          <a:custGeom>
            <a:avLst/>
            <a:gdLst/>
            <a:ahLst/>
            <a:cxnLst/>
            <a:rect r="r" b="b" t="t" l="l"/>
            <a:pathLst>
              <a:path h="3798006" w="12381022">
                <a:moveTo>
                  <a:pt x="0" y="0"/>
                </a:moveTo>
                <a:lnTo>
                  <a:pt x="12381022" y="0"/>
                </a:lnTo>
                <a:lnTo>
                  <a:pt x="12381022" y="3798006"/>
                </a:lnTo>
                <a:lnTo>
                  <a:pt x="0" y="3798006"/>
                </a:lnTo>
                <a:lnTo>
                  <a:pt x="0" y="0"/>
                </a:lnTo>
                <a:close/>
              </a:path>
            </a:pathLst>
          </a:custGeom>
          <a:blipFill>
            <a:blip r:embed="rId2"/>
            <a:stretch>
              <a:fillRect l="0" t="-7853" r="0" b="0"/>
            </a:stretch>
          </a:blipFill>
        </p:spPr>
      </p:sp>
      <p:sp>
        <p:nvSpPr>
          <p:cNvPr name="Freeform 3" id="3"/>
          <p:cNvSpPr/>
          <p:nvPr/>
        </p:nvSpPr>
        <p:spPr>
          <a:xfrm flipH="false" flipV="false" rot="0">
            <a:off x="301223" y="6142093"/>
            <a:ext cx="12473975" cy="3564644"/>
          </a:xfrm>
          <a:custGeom>
            <a:avLst/>
            <a:gdLst/>
            <a:ahLst/>
            <a:cxnLst/>
            <a:rect r="r" b="b" t="t" l="l"/>
            <a:pathLst>
              <a:path h="3564644" w="12473975">
                <a:moveTo>
                  <a:pt x="0" y="0"/>
                </a:moveTo>
                <a:lnTo>
                  <a:pt x="12473975" y="0"/>
                </a:lnTo>
                <a:lnTo>
                  <a:pt x="12473975" y="3564644"/>
                </a:lnTo>
                <a:lnTo>
                  <a:pt x="0" y="3564644"/>
                </a:lnTo>
                <a:lnTo>
                  <a:pt x="0" y="0"/>
                </a:lnTo>
                <a:close/>
              </a:path>
            </a:pathLst>
          </a:custGeom>
          <a:blipFill>
            <a:blip r:embed="rId3"/>
            <a:stretch>
              <a:fillRect l="-745" t="-8642" r="0" b="0"/>
            </a:stretch>
          </a:blipFill>
        </p:spPr>
      </p:sp>
      <p:sp>
        <p:nvSpPr>
          <p:cNvPr name="Freeform 4" id="4"/>
          <p:cNvSpPr/>
          <p:nvPr/>
        </p:nvSpPr>
        <p:spPr>
          <a:xfrm flipH="false" flipV="false" rot="0">
            <a:off x="15633886" y="7632886"/>
            <a:ext cx="2806514" cy="2806514"/>
          </a:xfrm>
          <a:custGeom>
            <a:avLst/>
            <a:gdLst/>
            <a:ahLst/>
            <a:cxnLst/>
            <a:rect r="r" b="b" t="t" l="l"/>
            <a:pathLst>
              <a:path h="2806514" w="2806514">
                <a:moveTo>
                  <a:pt x="0" y="0"/>
                </a:moveTo>
                <a:lnTo>
                  <a:pt x="2806514" y="0"/>
                </a:lnTo>
                <a:lnTo>
                  <a:pt x="2806514" y="2806514"/>
                </a:lnTo>
                <a:lnTo>
                  <a:pt x="0" y="2806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01223" y="798483"/>
            <a:ext cx="7297059" cy="442236"/>
          </a:xfrm>
          <a:prstGeom prst="rect">
            <a:avLst/>
          </a:prstGeom>
        </p:spPr>
        <p:txBody>
          <a:bodyPr anchor="t" rtlCol="false" tIns="0" lIns="0" bIns="0" rIns="0">
            <a:spAutoFit/>
          </a:bodyPr>
          <a:lstStyle/>
          <a:p>
            <a:pPr>
              <a:lnSpc>
                <a:spcPts val="3320"/>
              </a:lnSpc>
            </a:pPr>
            <a:r>
              <a:rPr lang="en-US" sz="3320">
                <a:solidFill>
                  <a:srgbClr val="191919"/>
                </a:solidFill>
                <a:latin typeface="Fredoka Light"/>
              </a:rPr>
              <a:t>head : menampilkan data teratas</a:t>
            </a:r>
          </a:p>
        </p:txBody>
      </p:sp>
      <p:sp>
        <p:nvSpPr>
          <p:cNvPr name="TextBox 6" id="6"/>
          <p:cNvSpPr txBox="true"/>
          <p:nvPr/>
        </p:nvSpPr>
        <p:spPr>
          <a:xfrm rot="0">
            <a:off x="427009" y="5574079"/>
            <a:ext cx="7870554" cy="442236"/>
          </a:xfrm>
          <a:prstGeom prst="rect">
            <a:avLst/>
          </a:prstGeom>
        </p:spPr>
        <p:txBody>
          <a:bodyPr anchor="t" rtlCol="false" tIns="0" lIns="0" bIns="0" rIns="0">
            <a:spAutoFit/>
          </a:bodyPr>
          <a:lstStyle/>
          <a:p>
            <a:pPr>
              <a:lnSpc>
                <a:spcPts val="3320"/>
              </a:lnSpc>
            </a:pPr>
            <a:r>
              <a:rPr lang="en-US" sz="3320">
                <a:solidFill>
                  <a:srgbClr val="191919"/>
                </a:solidFill>
                <a:latin typeface="Fredoka Light"/>
              </a:rPr>
              <a:t>tail : menampilkan data terbawah</a:t>
            </a:r>
          </a:p>
        </p:txBody>
      </p:sp>
      <p:sp>
        <p:nvSpPr>
          <p:cNvPr name="TextBox 7" id="7"/>
          <p:cNvSpPr txBox="true"/>
          <p:nvPr/>
        </p:nvSpPr>
        <p:spPr>
          <a:xfrm rot="0">
            <a:off x="13449732" y="4935808"/>
            <a:ext cx="3809568" cy="1080506"/>
          </a:xfrm>
          <a:prstGeom prst="rect">
            <a:avLst/>
          </a:prstGeom>
        </p:spPr>
        <p:txBody>
          <a:bodyPr anchor="t" rtlCol="false" tIns="0" lIns="0" bIns="0" rIns="0">
            <a:spAutoFit/>
          </a:bodyPr>
          <a:lstStyle/>
          <a:p>
            <a:pPr algn="ctr">
              <a:lnSpc>
                <a:spcPts val="2800"/>
              </a:lnSpc>
              <a:spcBef>
                <a:spcPct val="0"/>
              </a:spcBef>
            </a:pPr>
            <a:r>
              <a:rPr lang="en-US" sz="2800">
                <a:solidFill>
                  <a:srgbClr val="191919"/>
                </a:solidFill>
                <a:latin typeface="Montserrat Classic"/>
              </a:rPr>
              <a:t>datasetnya terdiri dari 506 baris dan 14 kolom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0" y="2391296"/>
            <a:ext cx="18288000" cy="7895704"/>
          </a:xfrm>
          <a:custGeom>
            <a:avLst/>
            <a:gdLst/>
            <a:ahLst/>
            <a:cxnLst/>
            <a:rect r="r" b="b" t="t" l="l"/>
            <a:pathLst>
              <a:path h="7895704" w="18288000">
                <a:moveTo>
                  <a:pt x="0" y="0"/>
                </a:moveTo>
                <a:lnTo>
                  <a:pt x="18288000" y="0"/>
                </a:lnTo>
                <a:lnTo>
                  <a:pt x="18288000" y="7895704"/>
                </a:lnTo>
                <a:lnTo>
                  <a:pt x="0" y="7895704"/>
                </a:lnTo>
                <a:lnTo>
                  <a:pt x="0" y="0"/>
                </a:lnTo>
                <a:close/>
              </a:path>
            </a:pathLst>
          </a:custGeom>
          <a:blipFill>
            <a:blip r:embed="rId2"/>
            <a:stretch>
              <a:fillRect l="-819" t="-55727" r="0" b="0"/>
            </a:stretch>
          </a:blipFill>
        </p:spPr>
      </p:sp>
      <p:grpSp>
        <p:nvGrpSpPr>
          <p:cNvPr name="Group 3" id="3"/>
          <p:cNvGrpSpPr/>
          <p:nvPr/>
        </p:nvGrpSpPr>
        <p:grpSpPr>
          <a:xfrm rot="0">
            <a:off x="4925461" y="3614537"/>
            <a:ext cx="8437077" cy="3057927"/>
            <a:chOff x="0" y="0"/>
            <a:chExt cx="11249436" cy="4077236"/>
          </a:xfrm>
        </p:grpSpPr>
        <p:sp>
          <p:nvSpPr>
            <p:cNvPr name="TextBox 4" id="4"/>
            <p:cNvSpPr txBox="true"/>
            <p:nvPr/>
          </p:nvSpPr>
          <p:spPr>
            <a:xfrm rot="0">
              <a:off x="0" y="769021"/>
              <a:ext cx="11249436" cy="2143219"/>
            </a:xfrm>
            <a:prstGeom prst="rect">
              <a:avLst/>
            </a:prstGeom>
          </p:spPr>
          <p:txBody>
            <a:bodyPr anchor="t" rtlCol="false" tIns="0" lIns="0" bIns="0" rIns="0">
              <a:spAutoFit/>
            </a:bodyPr>
            <a:lstStyle/>
            <a:p>
              <a:pPr algn="ctr">
                <a:lnSpc>
                  <a:spcPts val="11632"/>
                </a:lnSpc>
              </a:pPr>
              <a:r>
                <a:rPr lang="en-US" sz="11632">
                  <a:solidFill>
                    <a:srgbClr val="191919"/>
                  </a:solidFill>
                  <a:latin typeface="Fredoka Bold"/>
                </a:rPr>
                <a:t>EDA</a:t>
              </a:r>
            </a:p>
          </p:txBody>
        </p:sp>
        <p:sp>
          <p:nvSpPr>
            <p:cNvPr name="TextBox 5" id="5"/>
            <p:cNvSpPr txBox="true"/>
            <p:nvPr/>
          </p:nvSpPr>
          <p:spPr>
            <a:xfrm rot="0">
              <a:off x="0" y="3045626"/>
              <a:ext cx="11249436" cy="1031609"/>
            </a:xfrm>
            <a:prstGeom prst="rect">
              <a:avLst/>
            </a:prstGeom>
          </p:spPr>
          <p:txBody>
            <a:bodyPr anchor="t" rtlCol="false" tIns="0" lIns="0" bIns="0" rIns="0">
              <a:spAutoFit/>
            </a:bodyPr>
            <a:lstStyle/>
            <a:p>
              <a:pPr algn="ctr">
                <a:lnSpc>
                  <a:spcPts val="6351"/>
                </a:lnSpc>
              </a:pPr>
              <a:r>
                <a:rPr lang="en-US" sz="4885">
                  <a:solidFill>
                    <a:srgbClr val="191919"/>
                  </a:solidFill>
                  <a:latin typeface="Fredoka Light"/>
                </a:rPr>
                <a:t>Exploratory Data Analysis</a:t>
              </a:r>
            </a:p>
          </p:txBody>
        </p:sp>
        <p:sp>
          <p:nvSpPr>
            <p:cNvPr name="AutoShape 6" id="6"/>
            <p:cNvSpPr/>
            <p:nvPr/>
          </p:nvSpPr>
          <p:spPr>
            <a:xfrm>
              <a:off x="0" y="59091"/>
              <a:ext cx="653393" cy="0"/>
            </a:xfrm>
            <a:prstGeom prst="line">
              <a:avLst/>
            </a:prstGeom>
            <a:ln cap="flat" w="118182">
              <a:solidFill>
                <a:srgbClr val="5A60F1"/>
              </a:solidFill>
              <a:prstDash val="solid"/>
              <a:headEnd type="none" len="sm" w="sm"/>
              <a:tailEnd type="none" len="sm" w="sm"/>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AutoShape 2" id="2"/>
          <p:cNvSpPr/>
          <p:nvPr/>
        </p:nvSpPr>
        <p:spPr>
          <a:xfrm>
            <a:off x="818057" y="990600"/>
            <a:ext cx="421287" cy="0"/>
          </a:xfrm>
          <a:prstGeom prst="line">
            <a:avLst/>
          </a:prstGeom>
          <a:ln cap="flat" w="76200">
            <a:solidFill>
              <a:srgbClr val="5A60F1"/>
            </a:solidFill>
            <a:prstDash val="solid"/>
            <a:headEnd type="none" len="sm" w="sm"/>
            <a:tailEnd type="none" len="sm" w="sm"/>
          </a:ln>
        </p:spPr>
      </p:sp>
      <p:sp>
        <p:nvSpPr>
          <p:cNvPr name="AutoShape 3" id="3"/>
          <p:cNvSpPr/>
          <p:nvPr/>
        </p:nvSpPr>
        <p:spPr>
          <a:xfrm>
            <a:off x="17048657" y="1028700"/>
            <a:ext cx="421287" cy="0"/>
          </a:xfrm>
          <a:prstGeom prst="line">
            <a:avLst/>
          </a:prstGeom>
          <a:ln cap="flat" w="76200">
            <a:solidFill>
              <a:srgbClr val="5A60F1"/>
            </a:solidFill>
            <a:prstDash val="solid"/>
            <a:headEnd type="none" len="sm" w="sm"/>
            <a:tailEnd type="none" len="sm" w="sm"/>
          </a:ln>
        </p:spPr>
      </p:sp>
      <p:sp>
        <p:nvSpPr>
          <p:cNvPr name="TextBox 4" id="4"/>
          <p:cNvSpPr txBox="true"/>
          <p:nvPr/>
        </p:nvSpPr>
        <p:spPr>
          <a:xfrm rot="0">
            <a:off x="9085836" y="1095375"/>
            <a:ext cx="8173464" cy="471667"/>
          </a:xfrm>
          <a:prstGeom prst="rect">
            <a:avLst/>
          </a:prstGeom>
        </p:spPr>
        <p:txBody>
          <a:bodyPr anchor="t" rtlCol="false" tIns="0" lIns="0" bIns="0" rIns="0">
            <a:spAutoFit/>
          </a:bodyPr>
          <a:lstStyle/>
          <a:p>
            <a:pPr algn="ctr">
              <a:lnSpc>
                <a:spcPts val="3573"/>
              </a:lnSpc>
            </a:pPr>
            <a:r>
              <a:rPr lang="en-US" sz="3573">
                <a:solidFill>
                  <a:srgbClr val="191919"/>
                </a:solidFill>
                <a:latin typeface="Fredoka"/>
              </a:rPr>
              <a:t>Visualisasi Metrics Value</a:t>
            </a:r>
          </a:p>
        </p:txBody>
      </p:sp>
      <p:sp>
        <p:nvSpPr>
          <p:cNvPr name="Freeform 5" id="5"/>
          <p:cNvSpPr/>
          <p:nvPr/>
        </p:nvSpPr>
        <p:spPr>
          <a:xfrm flipH="false" flipV="false" rot="0">
            <a:off x="9372891" y="2099118"/>
            <a:ext cx="7599353" cy="7599353"/>
          </a:xfrm>
          <a:custGeom>
            <a:avLst/>
            <a:gdLst/>
            <a:ahLst/>
            <a:cxnLst/>
            <a:rect r="r" b="b" t="t" l="l"/>
            <a:pathLst>
              <a:path h="7599353" w="7599353">
                <a:moveTo>
                  <a:pt x="0" y="0"/>
                </a:moveTo>
                <a:lnTo>
                  <a:pt x="7599354" y="0"/>
                </a:lnTo>
                <a:lnTo>
                  <a:pt x="7599354" y="7599353"/>
                </a:lnTo>
                <a:lnTo>
                  <a:pt x="0" y="7599353"/>
                </a:lnTo>
                <a:lnTo>
                  <a:pt x="0" y="0"/>
                </a:lnTo>
                <a:close/>
              </a:path>
            </a:pathLst>
          </a:custGeom>
          <a:blipFill>
            <a:blip r:embed="rId2"/>
            <a:stretch>
              <a:fillRect l="0" t="0" r="0" b="0"/>
            </a:stretch>
          </a:blipFill>
        </p:spPr>
      </p:sp>
      <p:sp>
        <p:nvSpPr>
          <p:cNvPr name="Freeform 6" id="6"/>
          <p:cNvSpPr/>
          <p:nvPr/>
        </p:nvSpPr>
        <p:spPr>
          <a:xfrm flipH="false" flipV="false" rot="0">
            <a:off x="1028700" y="2656718"/>
            <a:ext cx="2769120" cy="6601582"/>
          </a:xfrm>
          <a:custGeom>
            <a:avLst/>
            <a:gdLst/>
            <a:ahLst/>
            <a:cxnLst/>
            <a:rect r="r" b="b" t="t" l="l"/>
            <a:pathLst>
              <a:path h="6601582" w="2769120">
                <a:moveTo>
                  <a:pt x="0" y="0"/>
                </a:moveTo>
                <a:lnTo>
                  <a:pt x="2769120" y="0"/>
                </a:lnTo>
                <a:lnTo>
                  <a:pt x="2769120" y="6601582"/>
                </a:lnTo>
                <a:lnTo>
                  <a:pt x="0" y="6601582"/>
                </a:lnTo>
                <a:lnTo>
                  <a:pt x="0" y="0"/>
                </a:lnTo>
                <a:close/>
              </a:path>
            </a:pathLst>
          </a:custGeom>
          <a:blipFill>
            <a:blip r:embed="rId3"/>
            <a:stretch>
              <a:fillRect l="0" t="0" r="0" b="0"/>
            </a:stretch>
          </a:blipFill>
        </p:spPr>
      </p:sp>
      <p:sp>
        <p:nvSpPr>
          <p:cNvPr name="TextBox 7" id="7"/>
          <p:cNvSpPr txBox="true"/>
          <p:nvPr/>
        </p:nvSpPr>
        <p:spPr>
          <a:xfrm rot="0">
            <a:off x="4285971" y="4525937"/>
            <a:ext cx="3747003" cy="2816225"/>
          </a:xfrm>
          <a:prstGeom prst="rect">
            <a:avLst/>
          </a:prstGeom>
        </p:spPr>
        <p:txBody>
          <a:bodyPr anchor="t" rtlCol="false" tIns="0" lIns="0" bIns="0" rIns="0">
            <a:spAutoFit/>
          </a:bodyPr>
          <a:lstStyle/>
          <a:p>
            <a:pPr algn="just">
              <a:lnSpc>
                <a:spcPts val="2800"/>
              </a:lnSpc>
            </a:pPr>
            <a:r>
              <a:rPr lang="en-US" sz="2000">
                <a:solidFill>
                  <a:srgbClr val="191919"/>
                </a:solidFill>
                <a:latin typeface="Montserrat Classic"/>
              </a:rPr>
              <a:t>Terlihat jelas pada gambar sebelah kiri masih banyak missing values pada dataset yang mana &gt; 20% sehingga kami akan memasukkan nilai missing value menggunakan nilai mean.</a:t>
            </a:r>
          </a:p>
          <a:p>
            <a:pPr algn="just">
              <a:lnSpc>
                <a:spcPts val="2800"/>
              </a:lnSpc>
            </a:pPr>
          </a:p>
        </p:txBody>
      </p:sp>
      <p:sp>
        <p:nvSpPr>
          <p:cNvPr name="TextBox 8" id="8"/>
          <p:cNvSpPr txBox="true"/>
          <p:nvPr/>
        </p:nvSpPr>
        <p:spPr>
          <a:xfrm rot="0">
            <a:off x="199239" y="1218422"/>
            <a:ext cx="8173464" cy="471667"/>
          </a:xfrm>
          <a:prstGeom prst="rect">
            <a:avLst/>
          </a:prstGeom>
        </p:spPr>
        <p:txBody>
          <a:bodyPr anchor="t" rtlCol="false" tIns="0" lIns="0" bIns="0" rIns="0">
            <a:spAutoFit/>
          </a:bodyPr>
          <a:lstStyle/>
          <a:p>
            <a:pPr algn="ctr">
              <a:lnSpc>
                <a:spcPts val="3573"/>
              </a:lnSpc>
            </a:pPr>
            <a:r>
              <a:rPr lang="en-US" sz="3573">
                <a:solidFill>
                  <a:srgbClr val="191919"/>
                </a:solidFill>
                <a:latin typeface="Fredoka"/>
              </a:rPr>
              <a:t>Missing Value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DAF3nVmZaf8</dc:identifier>
  <dcterms:modified xsi:type="dcterms:W3CDTF">2011-08-01T06:04:30Z</dcterms:modified>
  <cp:revision>1</cp:revision>
  <dc:title>FINAL PROJECT_Kelompok 10_WCE2023</dc:title>
</cp:coreProperties>
</file>